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57" r:id="rId4"/>
    <p:sldId id="269" r:id="rId5"/>
    <p:sldId id="295" r:id="rId6"/>
    <p:sldId id="298" r:id="rId7"/>
    <p:sldId id="296" r:id="rId8"/>
    <p:sldId id="270" r:id="rId9"/>
    <p:sldId id="281" r:id="rId10"/>
    <p:sldId id="302" r:id="rId11"/>
    <p:sldId id="299" r:id="rId12"/>
    <p:sldId id="300" r:id="rId13"/>
    <p:sldId id="301" r:id="rId14"/>
    <p:sldId id="282" r:id="rId15"/>
    <p:sldId id="271" r:id="rId16"/>
    <p:sldId id="273" r:id="rId17"/>
    <p:sldId id="286" r:id="rId18"/>
    <p:sldId id="279" r:id="rId19"/>
    <p:sldId id="280" r:id="rId20"/>
    <p:sldId id="29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A39"/>
    <a:srgbClr val="37988E"/>
    <a:srgbClr val="FF9900"/>
    <a:srgbClr val="33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91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FC626-4ABF-45A0-98C4-E2A3A432A3DD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00DAB-E2D8-46B2-86B6-C11AA0259E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97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1219E7E-A2C2-4196-9306-0BFEA06D430C}" type="datetime1">
              <a:rPr lang="zh-CN" altLang="en-US" smtClean="0"/>
              <a:pPr/>
              <a:t>2019/10/29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FD535-B0C8-4E26-9AB8-0548817A0438}" type="slidenum">
              <a:rPr lang="zh-CN" altLang="en-US" smtClean="0"/>
              <a:pPr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0198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1219E7E-A2C2-4196-9306-0BFEA06D430C}" type="datetime1">
              <a:rPr lang="zh-CN" altLang="en-US" smtClean="0"/>
              <a:pPr/>
              <a:t>2019/10/29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FD535-B0C8-4E26-9AB8-0548817A0438}" type="slidenum">
              <a:rPr lang="zh-CN" altLang="en-US" smtClean="0"/>
              <a:pPr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5107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716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24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75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65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4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5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5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67000" y="-2667001"/>
            <a:ext cx="6858001" cy="12192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Group 4"/>
          <p:cNvGrpSpPr>
            <a:grpSpLocks/>
          </p:cNvGrpSpPr>
          <p:nvPr userDrawn="1"/>
        </p:nvGrpSpPr>
        <p:grpSpPr bwMode="auto">
          <a:xfrm>
            <a:off x="3925434" y="1198611"/>
            <a:ext cx="3888000" cy="41887"/>
            <a:chOff x="1974" y="34"/>
            <a:chExt cx="4214" cy="320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74" y="34"/>
              <a:ext cx="421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977" y="36"/>
              <a:ext cx="842" cy="314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2819" y="36"/>
              <a:ext cx="842" cy="314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661" y="36"/>
              <a:ext cx="843" cy="314"/>
            </a:xfrm>
            <a:prstGeom prst="rect">
              <a:avLst/>
            </a:prstGeom>
            <a:solidFill>
              <a:srgbClr val="E56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4504" y="36"/>
              <a:ext cx="842" cy="31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5346" y="36"/>
              <a:ext cx="842" cy="31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PA_副标题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3816250" y="622834"/>
            <a:ext cx="4089774" cy="429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3200" dirty="0">
                <a:latin typeface="+mj-ea"/>
                <a:ea typeface="+mj-ea"/>
              </a:rPr>
              <a:t>请插入您的标题内容</a:t>
            </a:r>
          </a:p>
        </p:txBody>
      </p:sp>
    </p:spTree>
    <p:extLst>
      <p:ext uri="{BB962C8B-B14F-4D97-AF65-F5344CB8AC3E}">
        <p14:creationId xmlns:p14="http://schemas.microsoft.com/office/powerpoint/2010/main" val="42316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96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7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88350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3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6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53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25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A371D-E584-485B-9B50-E761BA7D6FC3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A2476-F5A1-4BF5-9C9A-DAF50C6F9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1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microsoft.com/office/2007/relationships/hdphoto" Target="../media/hdphoto6.wdp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PA_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75"/>
            <a:ext cx="12192000" cy="6858000"/>
          </a:xfrm>
          <a:prstGeom prst="rect">
            <a:avLst/>
          </a:prstGeom>
        </p:spPr>
      </p:pic>
      <p:sp>
        <p:nvSpPr>
          <p:cNvPr id="9" name="PA_副标题 2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333824" y="2512787"/>
            <a:ext cx="5360302" cy="68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cs typeface="+mn-ea"/>
                <a:sym typeface="+mn-lt"/>
              </a:rPr>
              <a:t>杠起地球小组</a:t>
            </a:r>
          </a:p>
        </p:txBody>
      </p:sp>
      <p:sp>
        <p:nvSpPr>
          <p:cNvPr id="10" name="PA_副标题 2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302070" y="3085213"/>
            <a:ext cx="5784779" cy="732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4000" dirty="0">
                <a:cs typeface="+mn-ea"/>
                <a:sym typeface="+mn-lt"/>
              </a:rPr>
              <a:t>Vision Translation</a:t>
            </a:r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11" name="PA_副标题 2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302071" y="3747374"/>
            <a:ext cx="5423807" cy="87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zh-CN" sz="1600" dirty="0">
                <a:cs typeface="+mn-ea"/>
                <a:sym typeface="+mn-lt"/>
              </a:rPr>
              <a:t> </a:t>
            </a:r>
            <a:r>
              <a:rPr lang="zh-CN" altLang="en-US" sz="1600" dirty="0">
                <a:cs typeface="+mn-ea"/>
                <a:sym typeface="+mn-lt"/>
              </a:rPr>
              <a:t>小组成员：夏谦、赵文、付康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866611"/>
              </p:ext>
            </p:extLst>
          </p:nvPr>
        </p:nvGraphicFramePr>
        <p:xfrm>
          <a:off x="3592032" y="7724140"/>
          <a:ext cx="500793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87">
                  <a:extLst>
                    <a:ext uri="{9D8B030D-6E8A-4147-A177-3AD203B41FA5}">
                      <a16:colId xmlns:a16="http://schemas.microsoft.com/office/drawing/2014/main" val="3521875268"/>
                    </a:ext>
                  </a:extLst>
                </a:gridCol>
                <a:gridCol w="1001587">
                  <a:extLst>
                    <a:ext uri="{9D8B030D-6E8A-4147-A177-3AD203B41FA5}">
                      <a16:colId xmlns:a16="http://schemas.microsoft.com/office/drawing/2014/main" val="3125448835"/>
                    </a:ext>
                  </a:extLst>
                </a:gridCol>
                <a:gridCol w="1001587">
                  <a:extLst>
                    <a:ext uri="{9D8B030D-6E8A-4147-A177-3AD203B41FA5}">
                      <a16:colId xmlns:a16="http://schemas.microsoft.com/office/drawing/2014/main" val="2373767180"/>
                    </a:ext>
                  </a:extLst>
                </a:gridCol>
                <a:gridCol w="1001587">
                  <a:extLst>
                    <a:ext uri="{9D8B030D-6E8A-4147-A177-3AD203B41FA5}">
                      <a16:colId xmlns:a16="http://schemas.microsoft.com/office/drawing/2014/main" val="2225367344"/>
                    </a:ext>
                  </a:extLst>
                </a:gridCol>
                <a:gridCol w="1001587">
                  <a:extLst>
                    <a:ext uri="{9D8B030D-6E8A-4147-A177-3AD203B41FA5}">
                      <a16:colId xmlns:a16="http://schemas.microsoft.com/office/drawing/2014/main" val="1751944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6A3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170370"/>
                  </a:ext>
                </a:extLst>
              </a:tr>
            </a:tbl>
          </a:graphicData>
        </a:graphic>
      </p:graphicFrame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3364745" y="4247232"/>
            <a:ext cx="5004000" cy="41887"/>
            <a:chOff x="1974" y="34"/>
            <a:chExt cx="4214" cy="320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74" y="34"/>
              <a:ext cx="421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1977" y="36"/>
              <a:ext cx="842" cy="314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2819" y="36"/>
              <a:ext cx="842" cy="314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3661" y="36"/>
              <a:ext cx="843" cy="314"/>
            </a:xfrm>
            <a:prstGeom prst="rect">
              <a:avLst/>
            </a:prstGeom>
            <a:solidFill>
              <a:srgbClr val="E56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4504" y="36"/>
              <a:ext cx="842" cy="31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5346" y="36"/>
              <a:ext cx="842" cy="31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85C9FC0-148F-472B-BE87-A7454CECE060}"/>
              </a:ext>
            </a:extLst>
          </p:cNvPr>
          <p:cNvSpPr txBox="1"/>
          <p:nvPr/>
        </p:nvSpPr>
        <p:spPr>
          <a:xfrm>
            <a:off x="10408626" y="6378615"/>
            <a:ext cx="217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汇报人：付康</a:t>
            </a:r>
          </a:p>
        </p:txBody>
      </p:sp>
    </p:spTree>
    <p:extLst>
      <p:ext uri="{BB962C8B-B14F-4D97-AF65-F5344CB8AC3E}">
        <p14:creationId xmlns:p14="http://schemas.microsoft.com/office/powerpoint/2010/main" val="1800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30DD1B6-A471-4204-A9FB-D3D6F622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831611"/>
            <a:ext cx="8715375" cy="556704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42F968B-E22E-4D21-B701-184B3386A8AF}"/>
              </a:ext>
            </a:extLst>
          </p:cNvPr>
          <p:cNvSpPr txBox="1"/>
          <p:nvPr/>
        </p:nvSpPr>
        <p:spPr>
          <a:xfrm>
            <a:off x="4010025" y="459343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Fragment Order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09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A6EF2A2-2337-4508-A437-52D75279E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11"/>
            <a:ext cx="12192000" cy="67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8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145BD6-BED2-41BC-8836-36D01FA62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2" y="0"/>
            <a:ext cx="9926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3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EE8D35-DF0A-4A30-A4DB-95AE4AF97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11" y="0"/>
            <a:ext cx="7140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8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2294" y="-320842"/>
            <a:ext cx="12332414" cy="7320223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4971024" y="2310062"/>
            <a:ext cx="2237874" cy="223787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099361" y="2438399"/>
            <a:ext cx="1975208" cy="1975208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57639" y="2918171"/>
            <a:ext cx="10406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6000" dirty="0">
                <a:cs typeface="+mn-ea"/>
                <a:sym typeface="+mn-lt"/>
              </a:rPr>
              <a:t>03</a:t>
            </a:r>
            <a:endParaRPr lang="zh-CN" altLang="en-US" sz="6000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93853" y="1435406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n w="1270">
                  <a:solidFill>
                    <a:schemeClr val="dk1">
                      <a:shade val="50000"/>
                    </a:schemeClr>
                  </a:solidFill>
                </a:ln>
                <a:cs typeface="+mn-ea"/>
                <a:sym typeface="+mn-lt"/>
              </a:rPr>
              <a:t>chapter</a:t>
            </a:r>
            <a:endParaRPr lang="zh-CN" altLang="en-US" sz="2800" dirty="0">
              <a:ln w="1270">
                <a:solidFill>
                  <a:schemeClr val="dk1">
                    <a:shade val="50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866871" y="4769999"/>
            <a:ext cx="4422203" cy="687574"/>
            <a:chOff x="3866871" y="4769999"/>
            <a:chExt cx="4422203" cy="687574"/>
          </a:xfrm>
        </p:grpSpPr>
        <p:grpSp>
          <p:nvGrpSpPr>
            <p:cNvPr id="24" name="Group 4"/>
            <p:cNvGrpSpPr>
              <a:grpSpLocks/>
            </p:cNvGrpSpPr>
            <p:nvPr/>
          </p:nvGrpSpPr>
          <p:grpSpPr bwMode="auto">
            <a:xfrm>
              <a:off x="4020967" y="5374827"/>
              <a:ext cx="4212000" cy="41887"/>
              <a:chOff x="1974" y="34"/>
              <a:chExt cx="4214" cy="320"/>
            </a:xfrm>
          </p:grpSpPr>
          <p:sp>
            <p:nvSpPr>
              <p:cNvPr id="2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4" y="34"/>
                <a:ext cx="4214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Rectangle 5"/>
              <p:cNvSpPr>
                <a:spLocks noChangeArrowheads="1"/>
              </p:cNvSpPr>
              <p:nvPr/>
            </p:nvSpPr>
            <p:spPr bwMode="auto">
              <a:xfrm>
                <a:off x="1977" y="36"/>
                <a:ext cx="842" cy="314"/>
              </a:xfrm>
              <a:prstGeom prst="rect">
                <a:avLst/>
              </a:pr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Rectangle 6"/>
              <p:cNvSpPr>
                <a:spLocks noChangeArrowheads="1"/>
              </p:cNvSpPr>
              <p:nvPr/>
            </p:nvSpPr>
            <p:spPr bwMode="auto">
              <a:xfrm>
                <a:off x="2819" y="36"/>
                <a:ext cx="842" cy="314"/>
              </a:xfrm>
              <a:prstGeom prst="rect">
                <a:avLst/>
              </a:pr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661" y="36"/>
                <a:ext cx="843" cy="314"/>
              </a:xfrm>
              <a:prstGeom prst="rect">
                <a:avLst/>
              </a:prstGeom>
              <a:solidFill>
                <a:srgbClr val="E56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auto">
              <a:xfrm>
                <a:off x="4504" y="36"/>
                <a:ext cx="842" cy="314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Rectangle 9"/>
              <p:cNvSpPr>
                <a:spLocks noChangeArrowheads="1"/>
              </p:cNvSpPr>
              <p:nvPr/>
            </p:nvSpPr>
            <p:spPr bwMode="auto">
              <a:xfrm>
                <a:off x="5346" y="36"/>
                <a:ext cx="842" cy="31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PA_副标题 2"/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3866871" y="4769999"/>
              <a:ext cx="4422203" cy="6875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200" dirty="0">
                  <a:cs typeface="+mn-ea"/>
                  <a:sym typeface="+mn-lt"/>
                </a:rPr>
                <a:t>系统功能介绍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1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253900" y="999916"/>
            <a:ext cx="5148647" cy="2645853"/>
            <a:chOff x="2783606" y="1377897"/>
            <a:chExt cx="5148647" cy="2645852"/>
          </a:xfrm>
        </p:grpSpPr>
        <p:sp>
          <p:nvSpPr>
            <p:cNvPr id="23562" name="矩形 13"/>
            <p:cNvSpPr>
              <a:spLocks noChangeArrowheads="1"/>
            </p:cNvSpPr>
            <p:nvPr/>
          </p:nvSpPr>
          <p:spPr bwMode="auto">
            <a:xfrm>
              <a:off x="2783606" y="1596797"/>
              <a:ext cx="982662" cy="982662"/>
            </a:xfrm>
            <a:prstGeom prst="rect">
              <a:avLst/>
            </a:prstGeom>
            <a:noFill/>
            <a:ln>
              <a:solidFill>
                <a:srgbClr val="E56A39"/>
              </a:solidFill>
              <a:prstDash val="dash"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574" name="文本框 25"/>
            <p:cNvSpPr>
              <a:spLocks noChangeArrowheads="1"/>
            </p:cNvSpPr>
            <p:nvPr/>
          </p:nvSpPr>
          <p:spPr bwMode="auto">
            <a:xfrm flipH="1">
              <a:off x="4448516" y="1377897"/>
              <a:ext cx="3483737" cy="2645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文本翻译可以由复选框选择源语言和目标语言，有清除、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复制和语音播报功能。翻译的记录会保存在下面的</a:t>
              </a:r>
              <a:r>
                <a:rPr lang="en-US" altLang="zh-CN" sz="2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RecycleView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下面，并保存在数据库中，并且可以左滑删除记录。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18762" y="4109056"/>
            <a:ext cx="5083785" cy="2045302"/>
            <a:chOff x="5810027" y="5131708"/>
            <a:chExt cx="5083785" cy="2045303"/>
          </a:xfrm>
        </p:grpSpPr>
        <p:sp>
          <p:nvSpPr>
            <p:cNvPr id="23565" name="矩形 16"/>
            <p:cNvSpPr>
              <a:spLocks noChangeArrowheads="1"/>
            </p:cNvSpPr>
            <p:nvPr/>
          </p:nvSpPr>
          <p:spPr bwMode="auto">
            <a:xfrm>
              <a:off x="5810027" y="5131708"/>
              <a:ext cx="982662" cy="982663"/>
            </a:xfrm>
            <a:prstGeom prst="rect">
              <a:avLst/>
            </a:prstGeom>
            <a:noFill/>
            <a:ln>
              <a:solidFill>
                <a:srgbClr val="336699"/>
              </a:solidFill>
              <a:prstDash val="dash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577" name="文本框 28"/>
            <p:cNvSpPr>
              <a:spLocks noChangeArrowheads="1"/>
            </p:cNvSpPr>
            <p:nvPr/>
          </p:nvSpPr>
          <p:spPr bwMode="auto">
            <a:xfrm flipH="1">
              <a:off x="7416577" y="5269821"/>
              <a:ext cx="3477235" cy="1907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语音翻译可以由复选框选择目标语言，语音听写和翻译的结果保存保存在</a:t>
              </a:r>
              <a:r>
                <a:rPr lang="en-US" altLang="zh-CN" sz="2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RecycleView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中，点击子项可以播报目标语言的语音。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KSO_Shape"/>
          <p:cNvSpPr>
            <a:spLocks/>
          </p:cNvSpPr>
          <p:nvPr/>
        </p:nvSpPr>
        <p:spPr bwMode="auto">
          <a:xfrm>
            <a:off x="6427639" y="4314184"/>
            <a:ext cx="764908" cy="572406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6456086" y="5731719"/>
            <a:ext cx="601661" cy="601661"/>
          </a:xfrm>
          <a:custGeom>
            <a:avLst/>
            <a:gdLst/>
            <a:ahLst/>
            <a:cxnLst/>
            <a:rect l="0" t="0" r="r" b="b"/>
            <a:pathLst>
              <a:path w="14245316" h="14255088">
                <a:moveTo>
                  <a:pt x="7593642" y="12119807"/>
                </a:moveTo>
                <a:lnTo>
                  <a:pt x="7662036" y="12774427"/>
                </a:lnTo>
                <a:lnTo>
                  <a:pt x="7564332" y="12784197"/>
                </a:lnTo>
                <a:lnTo>
                  <a:pt x="7505708" y="12129577"/>
                </a:lnTo>
                <a:lnTo>
                  <a:pt x="7593642" y="12119807"/>
                </a:lnTo>
                <a:close/>
                <a:moveTo>
                  <a:pt x="6626368" y="12119807"/>
                </a:moveTo>
                <a:lnTo>
                  <a:pt x="6714302" y="12129577"/>
                </a:lnTo>
                <a:lnTo>
                  <a:pt x="6665448" y="12784197"/>
                </a:lnTo>
                <a:lnTo>
                  <a:pt x="6567744" y="12774427"/>
                </a:lnTo>
                <a:lnTo>
                  <a:pt x="6626368" y="12119807"/>
                </a:lnTo>
                <a:close/>
                <a:moveTo>
                  <a:pt x="8463212" y="11963479"/>
                </a:moveTo>
                <a:lnTo>
                  <a:pt x="8639080" y="12598559"/>
                </a:lnTo>
                <a:lnTo>
                  <a:pt x="8541376" y="12618100"/>
                </a:lnTo>
                <a:lnTo>
                  <a:pt x="8375278" y="11983020"/>
                </a:lnTo>
                <a:lnTo>
                  <a:pt x="8463212" y="11963479"/>
                </a:lnTo>
                <a:close/>
                <a:moveTo>
                  <a:pt x="5756798" y="11953709"/>
                </a:moveTo>
                <a:lnTo>
                  <a:pt x="5844732" y="11983020"/>
                </a:lnTo>
                <a:lnTo>
                  <a:pt x="5678634" y="12618100"/>
                </a:lnTo>
                <a:lnTo>
                  <a:pt x="5590700" y="12598559"/>
                </a:lnTo>
                <a:lnTo>
                  <a:pt x="5756798" y="11953709"/>
                </a:lnTo>
                <a:close/>
                <a:moveTo>
                  <a:pt x="7085580" y="11728989"/>
                </a:moveTo>
                <a:lnTo>
                  <a:pt x="7173512" y="11728989"/>
                </a:lnTo>
                <a:lnTo>
                  <a:pt x="7173512" y="12803738"/>
                </a:lnTo>
                <a:lnTo>
                  <a:pt x="7085580" y="12803738"/>
                </a:lnTo>
                <a:lnTo>
                  <a:pt x="7085580" y="11728989"/>
                </a:lnTo>
                <a:close/>
                <a:moveTo>
                  <a:pt x="6264860" y="11650825"/>
                </a:moveTo>
                <a:lnTo>
                  <a:pt x="6352796" y="11660595"/>
                </a:lnTo>
                <a:lnTo>
                  <a:pt x="6167156" y="12725575"/>
                </a:lnTo>
                <a:lnTo>
                  <a:pt x="6079222" y="12706034"/>
                </a:lnTo>
                <a:lnTo>
                  <a:pt x="6264860" y="11650825"/>
                </a:lnTo>
                <a:close/>
                <a:moveTo>
                  <a:pt x="4936080" y="11650825"/>
                </a:moveTo>
                <a:lnTo>
                  <a:pt x="5014244" y="11689907"/>
                </a:lnTo>
                <a:lnTo>
                  <a:pt x="4740672" y="12285904"/>
                </a:lnTo>
                <a:lnTo>
                  <a:pt x="4652736" y="12246823"/>
                </a:lnTo>
                <a:lnTo>
                  <a:pt x="4936080" y="11650825"/>
                </a:lnTo>
                <a:close/>
                <a:moveTo>
                  <a:pt x="9303472" y="11641055"/>
                </a:moveTo>
                <a:lnTo>
                  <a:pt x="9596584" y="12237052"/>
                </a:lnTo>
                <a:lnTo>
                  <a:pt x="9508650" y="12276134"/>
                </a:lnTo>
                <a:lnTo>
                  <a:pt x="9225308" y="11680136"/>
                </a:lnTo>
                <a:lnTo>
                  <a:pt x="9303472" y="11641055"/>
                </a:lnTo>
                <a:close/>
                <a:moveTo>
                  <a:pt x="7974690" y="11641055"/>
                </a:moveTo>
                <a:lnTo>
                  <a:pt x="8160328" y="12706034"/>
                </a:lnTo>
                <a:lnTo>
                  <a:pt x="8072394" y="12725575"/>
                </a:lnTo>
                <a:lnTo>
                  <a:pt x="7886756" y="11660595"/>
                </a:lnTo>
                <a:lnTo>
                  <a:pt x="7974690" y="11641055"/>
                </a:lnTo>
                <a:close/>
                <a:moveTo>
                  <a:pt x="5492996" y="11435875"/>
                </a:moveTo>
                <a:lnTo>
                  <a:pt x="5580928" y="11465186"/>
                </a:lnTo>
                <a:lnTo>
                  <a:pt x="5209652" y="12481313"/>
                </a:lnTo>
                <a:lnTo>
                  <a:pt x="5121718" y="12452002"/>
                </a:lnTo>
                <a:lnTo>
                  <a:pt x="5492996" y="11435875"/>
                </a:lnTo>
                <a:close/>
                <a:moveTo>
                  <a:pt x="8756326" y="11426105"/>
                </a:moveTo>
                <a:lnTo>
                  <a:pt x="9127604" y="12442232"/>
                </a:lnTo>
                <a:lnTo>
                  <a:pt x="9039668" y="12471543"/>
                </a:lnTo>
                <a:lnTo>
                  <a:pt x="8668392" y="11455416"/>
                </a:lnTo>
                <a:lnTo>
                  <a:pt x="8756326" y="11426105"/>
                </a:lnTo>
                <a:close/>
                <a:moveTo>
                  <a:pt x="10065566" y="11191614"/>
                </a:moveTo>
                <a:lnTo>
                  <a:pt x="10446612" y="11738759"/>
                </a:lnTo>
                <a:lnTo>
                  <a:pt x="10368450" y="11787611"/>
                </a:lnTo>
                <a:lnTo>
                  <a:pt x="9987402" y="11250237"/>
                </a:lnTo>
                <a:lnTo>
                  <a:pt x="10065566" y="11191614"/>
                </a:lnTo>
                <a:close/>
                <a:moveTo>
                  <a:pt x="4154444" y="11191614"/>
                </a:moveTo>
                <a:lnTo>
                  <a:pt x="4232608" y="11240466"/>
                </a:lnTo>
                <a:lnTo>
                  <a:pt x="3851560" y="11787611"/>
                </a:lnTo>
                <a:lnTo>
                  <a:pt x="3773396" y="11728989"/>
                </a:lnTo>
                <a:lnTo>
                  <a:pt x="4154444" y="11191614"/>
                </a:lnTo>
                <a:close/>
                <a:moveTo>
                  <a:pt x="4760212" y="11084139"/>
                </a:moveTo>
                <a:lnTo>
                  <a:pt x="4838376" y="11132991"/>
                </a:lnTo>
                <a:lnTo>
                  <a:pt x="4301000" y="12070954"/>
                </a:lnTo>
                <a:lnTo>
                  <a:pt x="4222836" y="12022102"/>
                </a:lnTo>
                <a:lnTo>
                  <a:pt x="4760212" y="11084139"/>
                </a:lnTo>
                <a:close/>
                <a:moveTo>
                  <a:pt x="9489108" y="11074368"/>
                </a:moveTo>
                <a:lnTo>
                  <a:pt x="10026484" y="12012332"/>
                </a:lnTo>
                <a:lnTo>
                  <a:pt x="9948320" y="12051414"/>
                </a:lnTo>
                <a:lnTo>
                  <a:pt x="9401176" y="11123221"/>
                </a:lnTo>
                <a:lnTo>
                  <a:pt x="9489108" y="11074368"/>
                </a:lnTo>
                <a:close/>
                <a:moveTo>
                  <a:pt x="10739728" y="10615157"/>
                </a:moveTo>
                <a:lnTo>
                  <a:pt x="11208708" y="11084139"/>
                </a:lnTo>
                <a:lnTo>
                  <a:pt x="11140316" y="11152532"/>
                </a:lnTo>
                <a:lnTo>
                  <a:pt x="10671334" y="10683550"/>
                </a:lnTo>
                <a:lnTo>
                  <a:pt x="10739728" y="10615157"/>
                </a:lnTo>
                <a:close/>
                <a:moveTo>
                  <a:pt x="4095820" y="10615157"/>
                </a:moveTo>
                <a:lnTo>
                  <a:pt x="4164214" y="10673780"/>
                </a:lnTo>
                <a:lnTo>
                  <a:pt x="3470512" y="11504268"/>
                </a:lnTo>
                <a:lnTo>
                  <a:pt x="3402120" y="11435875"/>
                </a:lnTo>
                <a:lnTo>
                  <a:pt x="4095820" y="10615157"/>
                </a:lnTo>
                <a:close/>
                <a:moveTo>
                  <a:pt x="10133960" y="10605387"/>
                </a:moveTo>
                <a:lnTo>
                  <a:pt x="10827660" y="11435875"/>
                </a:lnTo>
                <a:lnTo>
                  <a:pt x="10759268" y="11494498"/>
                </a:lnTo>
                <a:lnTo>
                  <a:pt x="10065566" y="10664009"/>
                </a:lnTo>
                <a:lnTo>
                  <a:pt x="10133960" y="10605387"/>
                </a:lnTo>
                <a:close/>
                <a:moveTo>
                  <a:pt x="3529136" y="10038701"/>
                </a:moveTo>
                <a:lnTo>
                  <a:pt x="3587758" y="10116864"/>
                </a:lnTo>
                <a:lnTo>
                  <a:pt x="2767040" y="10810566"/>
                </a:lnTo>
                <a:lnTo>
                  <a:pt x="2708416" y="10732403"/>
                </a:lnTo>
                <a:lnTo>
                  <a:pt x="3529136" y="10038701"/>
                </a:lnTo>
                <a:close/>
                <a:moveTo>
                  <a:pt x="10710416" y="10019160"/>
                </a:moveTo>
                <a:lnTo>
                  <a:pt x="11540904" y="10712862"/>
                </a:lnTo>
                <a:lnTo>
                  <a:pt x="11482280" y="10781255"/>
                </a:lnTo>
                <a:lnTo>
                  <a:pt x="10651792" y="10087553"/>
                </a:lnTo>
                <a:lnTo>
                  <a:pt x="10710416" y="10019160"/>
                </a:lnTo>
                <a:close/>
                <a:moveTo>
                  <a:pt x="11296644" y="9940996"/>
                </a:moveTo>
                <a:lnTo>
                  <a:pt x="11843788" y="10312273"/>
                </a:lnTo>
                <a:lnTo>
                  <a:pt x="11785164" y="10390437"/>
                </a:lnTo>
                <a:lnTo>
                  <a:pt x="11238020" y="10009389"/>
                </a:lnTo>
                <a:lnTo>
                  <a:pt x="11296644" y="9940996"/>
                </a:lnTo>
                <a:close/>
                <a:moveTo>
                  <a:pt x="2933136" y="9940996"/>
                </a:moveTo>
                <a:lnTo>
                  <a:pt x="2981990" y="10009389"/>
                </a:lnTo>
                <a:lnTo>
                  <a:pt x="2444616" y="10400207"/>
                </a:lnTo>
                <a:lnTo>
                  <a:pt x="2385992" y="10322044"/>
                </a:lnTo>
                <a:lnTo>
                  <a:pt x="2933136" y="9940996"/>
                </a:lnTo>
                <a:close/>
                <a:moveTo>
                  <a:pt x="3069924" y="9364540"/>
                </a:moveTo>
                <a:lnTo>
                  <a:pt x="3109006" y="9442703"/>
                </a:lnTo>
                <a:lnTo>
                  <a:pt x="2180812" y="9989848"/>
                </a:lnTo>
                <a:lnTo>
                  <a:pt x="2131960" y="9901914"/>
                </a:lnTo>
                <a:lnTo>
                  <a:pt x="3069924" y="9364540"/>
                </a:lnTo>
                <a:close/>
                <a:moveTo>
                  <a:pt x="11159856" y="9354769"/>
                </a:moveTo>
                <a:lnTo>
                  <a:pt x="12097820" y="9892144"/>
                </a:lnTo>
                <a:lnTo>
                  <a:pt x="12048968" y="9980078"/>
                </a:lnTo>
                <a:lnTo>
                  <a:pt x="11120774" y="9432933"/>
                </a:lnTo>
                <a:lnTo>
                  <a:pt x="11159856" y="9354769"/>
                </a:lnTo>
                <a:close/>
                <a:moveTo>
                  <a:pt x="2513008" y="9208213"/>
                </a:moveTo>
                <a:lnTo>
                  <a:pt x="2552090" y="9286376"/>
                </a:lnTo>
                <a:lnTo>
                  <a:pt x="1965864" y="9589260"/>
                </a:lnTo>
                <a:lnTo>
                  <a:pt x="1917012" y="9501326"/>
                </a:lnTo>
                <a:lnTo>
                  <a:pt x="2513008" y="9208213"/>
                </a:lnTo>
                <a:close/>
                <a:moveTo>
                  <a:pt x="11726542" y="9169131"/>
                </a:moveTo>
                <a:lnTo>
                  <a:pt x="12332310" y="9442703"/>
                </a:lnTo>
                <a:lnTo>
                  <a:pt x="12283458" y="9530637"/>
                </a:lnTo>
                <a:lnTo>
                  <a:pt x="11687460" y="9257065"/>
                </a:lnTo>
                <a:lnTo>
                  <a:pt x="11726542" y="9169131"/>
                </a:lnTo>
                <a:close/>
                <a:moveTo>
                  <a:pt x="2737728" y="8641526"/>
                </a:moveTo>
                <a:lnTo>
                  <a:pt x="2767040" y="8719690"/>
                </a:lnTo>
                <a:lnTo>
                  <a:pt x="1750912" y="9100738"/>
                </a:lnTo>
                <a:lnTo>
                  <a:pt x="1721602" y="9003033"/>
                </a:lnTo>
                <a:lnTo>
                  <a:pt x="2737728" y="8641526"/>
                </a:lnTo>
                <a:close/>
                <a:moveTo>
                  <a:pt x="11462740" y="8612215"/>
                </a:moveTo>
                <a:lnTo>
                  <a:pt x="12517948" y="8983492"/>
                </a:lnTo>
                <a:lnTo>
                  <a:pt x="12478868" y="9071426"/>
                </a:lnTo>
                <a:lnTo>
                  <a:pt x="11433428" y="8690379"/>
                </a:lnTo>
                <a:lnTo>
                  <a:pt x="11462740" y="8612215"/>
                </a:lnTo>
                <a:close/>
                <a:moveTo>
                  <a:pt x="2219896" y="8377724"/>
                </a:moveTo>
                <a:lnTo>
                  <a:pt x="2239436" y="8465658"/>
                </a:lnTo>
                <a:lnTo>
                  <a:pt x="1604356" y="8661067"/>
                </a:lnTo>
                <a:lnTo>
                  <a:pt x="1584816" y="8563363"/>
                </a:lnTo>
                <a:lnTo>
                  <a:pt x="2219896" y="8377724"/>
                </a:lnTo>
                <a:close/>
                <a:moveTo>
                  <a:pt x="12019656" y="8319101"/>
                </a:moveTo>
                <a:lnTo>
                  <a:pt x="12664506" y="8485199"/>
                </a:lnTo>
                <a:lnTo>
                  <a:pt x="12644964" y="8573133"/>
                </a:lnTo>
                <a:lnTo>
                  <a:pt x="12000116" y="8407036"/>
                </a:lnTo>
                <a:lnTo>
                  <a:pt x="12019656" y="8319101"/>
                </a:lnTo>
                <a:close/>
                <a:moveTo>
                  <a:pt x="2532548" y="7859890"/>
                </a:moveTo>
                <a:lnTo>
                  <a:pt x="2542320" y="7947824"/>
                </a:lnTo>
                <a:lnTo>
                  <a:pt x="1487112" y="8133463"/>
                </a:lnTo>
                <a:lnTo>
                  <a:pt x="1467570" y="8045529"/>
                </a:lnTo>
                <a:lnTo>
                  <a:pt x="2532548" y="7859890"/>
                </a:lnTo>
                <a:close/>
                <a:moveTo>
                  <a:pt x="11667920" y="7830579"/>
                </a:moveTo>
                <a:lnTo>
                  <a:pt x="12762210" y="8016218"/>
                </a:lnTo>
                <a:lnTo>
                  <a:pt x="12742668" y="8113922"/>
                </a:lnTo>
                <a:lnTo>
                  <a:pt x="11648380" y="7918513"/>
                </a:lnTo>
                <a:lnTo>
                  <a:pt x="11667920" y="7830579"/>
                </a:lnTo>
                <a:close/>
                <a:moveTo>
                  <a:pt x="2063568" y="7488613"/>
                </a:moveTo>
                <a:lnTo>
                  <a:pt x="2073338" y="7586318"/>
                </a:lnTo>
                <a:lnTo>
                  <a:pt x="1408948" y="7654711"/>
                </a:lnTo>
                <a:lnTo>
                  <a:pt x="1408948" y="7566777"/>
                </a:lnTo>
                <a:lnTo>
                  <a:pt x="2063568" y="7488613"/>
                </a:lnTo>
                <a:close/>
                <a:moveTo>
                  <a:pt x="12166212" y="7459302"/>
                </a:moveTo>
                <a:lnTo>
                  <a:pt x="12830604" y="7508154"/>
                </a:lnTo>
                <a:lnTo>
                  <a:pt x="12820832" y="7596088"/>
                </a:lnTo>
                <a:lnTo>
                  <a:pt x="12156442" y="7547236"/>
                </a:lnTo>
                <a:lnTo>
                  <a:pt x="12166212" y="7459302"/>
                </a:lnTo>
                <a:close/>
                <a:moveTo>
                  <a:pt x="1379636" y="7039172"/>
                </a:moveTo>
                <a:lnTo>
                  <a:pt x="2464156" y="7039172"/>
                </a:lnTo>
                <a:lnTo>
                  <a:pt x="2464156" y="7127106"/>
                </a:lnTo>
                <a:lnTo>
                  <a:pt x="1379636" y="7136877"/>
                </a:lnTo>
                <a:lnTo>
                  <a:pt x="1379636" y="7039172"/>
                </a:lnTo>
                <a:close/>
                <a:moveTo>
                  <a:pt x="11726542" y="7019632"/>
                </a:moveTo>
                <a:lnTo>
                  <a:pt x="12840374" y="7019632"/>
                </a:lnTo>
                <a:lnTo>
                  <a:pt x="12840374" y="7107566"/>
                </a:lnTo>
                <a:lnTo>
                  <a:pt x="11726542" y="7117336"/>
                </a:lnTo>
                <a:lnTo>
                  <a:pt x="11726542" y="7019632"/>
                </a:lnTo>
                <a:close/>
                <a:moveTo>
                  <a:pt x="1408948" y="6550650"/>
                </a:moveTo>
                <a:lnTo>
                  <a:pt x="2063568" y="6599502"/>
                </a:lnTo>
                <a:lnTo>
                  <a:pt x="2063568" y="6687436"/>
                </a:lnTo>
                <a:lnTo>
                  <a:pt x="1399176" y="6648354"/>
                </a:lnTo>
                <a:lnTo>
                  <a:pt x="1408948" y="6550650"/>
                </a:lnTo>
                <a:close/>
                <a:moveTo>
                  <a:pt x="12811062" y="6492028"/>
                </a:moveTo>
                <a:lnTo>
                  <a:pt x="12820832" y="6589732"/>
                </a:lnTo>
                <a:lnTo>
                  <a:pt x="12166212" y="6648354"/>
                </a:lnTo>
                <a:lnTo>
                  <a:pt x="12156442" y="6560420"/>
                </a:lnTo>
                <a:lnTo>
                  <a:pt x="12811062" y="6492028"/>
                </a:lnTo>
                <a:close/>
                <a:moveTo>
                  <a:pt x="1477340" y="6032816"/>
                </a:moveTo>
                <a:lnTo>
                  <a:pt x="2542320" y="6228225"/>
                </a:lnTo>
                <a:lnTo>
                  <a:pt x="2522778" y="6316159"/>
                </a:lnTo>
                <a:lnTo>
                  <a:pt x="1457800" y="6130520"/>
                </a:lnTo>
                <a:lnTo>
                  <a:pt x="1477340" y="6032816"/>
                </a:lnTo>
                <a:close/>
                <a:moveTo>
                  <a:pt x="12742668" y="6013276"/>
                </a:moveTo>
                <a:lnTo>
                  <a:pt x="12762210" y="6110980"/>
                </a:lnTo>
                <a:lnTo>
                  <a:pt x="11658148" y="6306389"/>
                </a:lnTo>
                <a:lnTo>
                  <a:pt x="11648380" y="6218455"/>
                </a:lnTo>
                <a:lnTo>
                  <a:pt x="12742668" y="6013276"/>
                </a:lnTo>
                <a:close/>
                <a:moveTo>
                  <a:pt x="1584816" y="5573605"/>
                </a:moveTo>
                <a:lnTo>
                  <a:pt x="2229664" y="5729932"/>
                </a:lnTo>
                <a:lnTo>
                  <a:pt x="2200354" y="5817866"/>
                </a:lnTo>
                <a:lnTo>
                  <a:pt x="1555504" y="5661539"/>
                </a:lnTo>
                <a:lnTo>
                  <a:pt x="1584816" y="5573605"/>
                </a:lnTo>
                <a:close/>
                <a:moveTo>
                  <a:pt x="12615652" y="5495441"/>
                </a:moveTo>
                <a:lnTo>
                  <a:pt x="12644964" y="5583375"/>
                </a:lnTo>
                <a:lnTo>
                  <a:pt x="12009884" y="5759243"/>
                </a:lnTo>
                <a:lnTo>
                  <a:pt x="11980574" y="5671309"/>
                </a:lnTo>
                <a:lnTo>
                  <a:pt x="12615652" y="5495441"/>
                </a:lnTo>
                <a:close/>
                <a:moveTo>
                  <a:pt x="1741144" y="5075312"/>
                </a:moveTo>
                <a:lnTo>
                  <a:pt x="2757268" y="5446589"/>
                </a:lnTo>
                <a:lnTo>
                  <a:pt x="2727958" y="5534523"/>
                </a:lnTo>
                <a:lnTo>
                  <a:pt x="1711832" y="5163246"/>
                </a:lnTo>
                <a:lnTo>
                  <a:pt x="1741144" y="5075312"/>
                </a:lnTo>
                <a:close/>
                <a:moveTo>
                  <a:pt x="12469096" y="5055771"/>
                </a:moveTo>
                <a:lnTo>
                  <a:pt x="12508178" y="5143705"/>
                </a:lnTo>
                <a:lnTo>
                  <a:pt x="11462740" y="5524752"/>
                </a:lnTo>
                <a:lnTo>
                  <a:pt x="11423658" y="5446589"/>
                </a:lnTo>
                <a:lnTo>
                  <a:pt x="12469096" y="5055771"/>
                </a:lnTo>
                <a:close/>
                <a:moveTo>
                  <a:pt x="1936552" y="4616101"/>
                </a:moveTo>
                <a:lnTo>
                  <a:pt x="2542320" y="4889673"/>
                </a:lnTo>
                <a:lnTo>
                  <a:pt x="2503238" y="4967837"/>
                </a:lnTo>
                <a:lnTo>
                  <a:pt x="1897470" y="4704035"/>
                </a:lnTo>
                <a:lnTo>
                  <a:pt x="1936552" y="4616101"/>
                </a:lnTo>
                <a:close/>
                <a:moveTo>
                  <a:pt x="12263916" y="4567248"/>
                </a:moveTo>
                <a:lnTo>
                  <a:pt x="12303000" y="4645412"/>
                </a:lnTo>
                <a:lnTo>
                  <a:pt x="11707000" y="4938527"/>
                </a:lnTo>
                <a:lnTo>
                  <a:pt x="11667920" y="4850592"/>
                </a:lnTo>
                <a:lnTo>
                  <a:pt x="12263916" y="4567248"/>
                </a:lnTo>
                <a:close/>
                <a:moveTo>
                  <a:pt x="12048968" y="4166660"/>
                </a:moveTo>
                <a:lnTo>
                  <a:pt x="12097820" y="4244824"/>
                </a:lnTo>
                <a:lnTo>
                  <a:pt x="11130544" y="4801739"/>
                </a:lnTo>
                <a:lnTo>
                  <a:pt x="11081692" y="4723576"/>
                </a:lnTo>
                <a:lnTo>
                  <a:pt x="12048968" y="4166660"/>
                </a:lnTo>
                <a:close/>
                <a:moveTo>
                  <a:pt x="2171042" y="4166660"/>
                </a:moveTo>
                <a:lnTo>
                  <a:pt x="3138316" y="4723576"/>
                </a:lnTo>
                <a:lnTo>
                  <a:pt x="3099236" y="4811510"/>
                </a:lnTo>
                <a:lnTo>
                  <a:pt x="2122190" y="4254594"/>
                </a:lnTo>
                <a:lnTo>
                  <a:pt x="2171042" y="4166660"/>
                </a:lnTo>
                <a:close/>
                <a:moveTo>
                  <a:pt x="11785164" y="3756301"/>
                </a:moveTo>
                <a:lnTo>
                  <a:pt x="11834016" y="3834465"/>
                </a:lnTo>
                <a:lnTo>
                  <a:pt x="11296644" y="4215512"/>
                </a:lnTo>
                <a:lnTo>
                  <a:pt x="11247790" y="4147119"/>
                </a:lnTo>
                <a:lnTo>
                  <a:pt x="11785164" y="3756301"/>
                </a:lnTo>
                <a:close/>
                <a:moveTo>
                  <a:pt x="2444616" y="3756301"/>
                </a:moveTo>
                <a:lnTo>
                  <a:pt x="2991760" y="4127578"/>
                </a:lnTo>
                <a:lnTo>
                  <a:pt x="2933136" y="4205742"/>
                </a:lnTo>
                <a:lnTo>
                  <a:pt x="2385992" y="3834465"/>
                </a:lnTo>
                <a:lnTo>
                  <a:pt x="2444616" y="3756301"/>
                </a:lnTo>
                <a:close/>
                <a:moveTo>
                  <a:pt x="2747500" y="3365483"/>
                </a:moveTo>
                <a:lnTo>
                  <a:pt x="3607300" y="4078726"/>
                </a:lnTo>
                <a:lnTo>
                  <a:pt x="3548676" y="4147119"/>
                </a:lnTo>
                <a:lnTo>
                  <a:pt x="2688876" y="3433876"/>
                </a:lnTo>
                <a:lnTo>
                  <a:pt x="2747500" y="3365483"/>
                </a:lnTo>
                <a:close/>
                <a:moveTo>
                  <a:pt x="11462740" y="3336172"/>
                </a:moveTo>
                <a:lnTo>
                  <a:pt x="11521364" y="3414335"/>
                </a:lnTo>
                <a:lnTo>
                  <a:pt x="10671334" y="4137349"/>
                </a:lnTo>
                <a:lnTo>
                  <a:pt x="10602940" y="4059185"/>
                </a:lnTo>
                <a:lnTo>
                  <a:pt x="11462740" y="3336172"/>
                </a:lnTo>
                <a:close/>
                <a:moveTo>
                  <a:pt x="3079694" y="3003979"/>
                </a:moveTo>
                <a:lnTo>
                  <a:pt x="3558446" y="3463187"/>
                </a:lnTo>
                <a:lnTo>
                  <a:pt x="3490052" y="3521810"/>
                </a:lnTo>
                <a:lnTo>
                  <a:pt x="3021072" y="3072369"/>
                </a:lnTo>
                <a:lnTo>
                  <a:pt x="3079694" y="3003979"/>
                </a:lnTo>
                <a:close/>
                <a:moveTo>
                  <a:pt x="11391810" y="2760793"/>
                </a:moveTo>
                <a:lnTo>
                  <a:pt x="7705476" y="7719161"/>
                </a:lnTo>
                <a:lnTo>
                  <a:pt x="7706432" y="7720110"/>
                </a:lnTo>
                <a:lnTo>
                  <a:pt x="7702608" y="7723017"/>
                </a:lnTo>
                <a:lnTo>
                  <a:pt x="7699740" y="7726874"/>
                </a:lnTo>
                <a:lnTo>
                  <a:pt x="7698782" y="7725925"/>
                </a:lnTo>
                <a:lnTo>
                  <a:pt x="2779492" y="11464244"/>
                </a:lnTo>
                <a:lnTo>
                  <a:pt x="2968736" y="11644670"/>
                </a:lnTo>
                <a:cubicBezTo>
                  <a:pt x="4056068" y="12632934"/>
                  <a:pt x="5500482" y="13235266"/>
                  <a:pt x="7085580" y="13235266"/>
                </a:cubicBezTo>
                <a:cubicBezTo>
                  <a:pt x="10467116" y="13235266"/>
                  <a:pt x="13208396" y="10493988"/>
                  <a:pt x="13208396" y="7112449"/>
                </a:cubicBezTo>
                <a:cubicBezTo>
                  <a:pt x="13208396" y="5421680"/>
                  <a:pt x="12523076" y="3890975"/>
                  <a:pt x="11415064" y="2782964"/>
                </a:cubicBezTo>
                <a:lnTo>
                  <a:pt x="11391810" y="2760793"/>
                </a:lnTo>
                <a:close/>
                <a:moveTo>
                  <a:pt x="10749496" y="2652240"/>
                </a:moveTo>
                <a:lnTo>
                  <a:pt x="10827660" y="2710863"/>
                </a:lnTo>
                <a:lnTo>
                  <a:pt x="10104648" y="3570662"/>
                </a:lnTo>
                <a:lnTo>
                  <a:pt x="10036254" y="3512040"/>
                </a:lnTo>
                <a:lnTo>
                  <a:pt x="10749496" y="2652240"/>
                </a:lnTo>
                <a:close/>
                <a:moveTo>
                  <a:pt x="3470512" y="2652240"/>
                </a:moveTo>
                <a:lnTo>
                  <a:pt x="4183756" y="3512040"/>
                </a:lnTo>
                <a:lnTo>
                  <a:pt x="4115362" y="3570662"/>
                </a:lnTo>
                <a:lnTo>
                  <a:pt x="3392348" y="2710863"/>
                </a:lnTo>
                <a:lnTo>
                  <a:pt x="3470512" y="2652240"/>
                </a:lnTo>
                <a:close/>
                <a:moveTo>
                  <a:pt x="10368450" y="2359126"/>
                </a:moveTo>
                <a:lnTo>
                  <a:pt x="10446612" y="2417749"/>
                </a:lnTo>
                <a:lnTo>
                  <a:pt x="10075336" y="2964894"/>
                </a:lnTo>
                <a:lnTo>
                  <a:pt x="9997172" y="2906275"/>
                </a:lnTo>
                <a:lnTo>
                  <a:pt x="10368450" y="2359126"/>
                </a:lnTo>
                <a:close/>
                <a:moveTo>
                  <a:pt x="3861330" y="2359126"/>
                </a:moveTo>
                <a:lnTo>
                  <a:pt x="4242378" y="2896501"/>
                </a:lnTo>
                <a:lnTo>
                  <a:pt x="4173984" y="2945353"/>
                </a:lnTo>
                <a:lnTo>
                  <a:pt x="3783168" y="2417749"/>
                </a:lnTo>
                <a:lnTo>
                  <a:pt x="3861330" y="2359126"/>
                </a:lnTo>
                <a:close/>
                <a:moveTo>
                  <a:pt x="4281460" y="2095324"/>
                </a:moveTo>
                <a:lnTo>
                  <a:pt x="4838376" y="3062599"/>
                </a:lnTo>
                <a:lnTo>
                  <a:pt x="4760212" y="3101681"/>
                </a:lnTo>
                <a:lnTo>
                  <a:pt x="4203296" y="2144177"/>
                </a:lnTo>
                <a:lnTo>
                  <a:pt x="4281460" y="2095324"/>
                </a:lnTo>
                <a:close/>
                <a:moveTo>
                  <a:pt x="9919008" y="2075783"/>
                </a:moveTo>
                <a:lnTo>
                  <a:pt x="10006944" y="2124636"/>
                </a:lnTo>
                <a:lnTo>
                  <a:pt x="9450028" y="3091910"/>
                </a:lnTo>
                <a:lnTo>
                  <a:pt x="9371864" y="3052828"/>
                </a:lnTo>
                <a:lnTo>
                  <a:pt x="9919008" y="2075783"/>
                </a:lnTo>
                <a:close/>
                <a:moveTo>
                  <a:pt x="4721130" y="1870604"/>
                </a:moveTo>
                <a:lnTo>
                  <a:pt x="5004472" y="2466601"/>
                </a:lnTo>
                <a:lnTo>
                  <a:pt x="4926308" y="2505683"/>
                </a:lnTo>
                <a:lnTo>
                  <a:pt x="4633196" y="1909686"/>
                </a:lnTo>
                <a:lnTo>
                  <a:pt x="4721130" y="1870604"/>
                </a:lnTo>
                <a:close/>
                <a:moveTo>
                  <a:pt x="9479340" y="1860833"/>
                </a:moveTo>
                <a:lnTo>
                  <a:pt x="9567272" y="1899915"/>
                </a:lnTo>
                <a:lnTo>
                  <a:pt x="9303472" y="2505683"/>
                </a:lnTo>
                <a:lnTo>
                  <a:pt x="9215536" y="2466601"/>
                </a:lnTo>
                <a:lnTo>
                  <a:pt x="9479340" y="1860833"/>
                </a:lnTo>
                <a:close/>
                <a:moveTo>
                  <a:pt x="5190112" y="1675195"/>
                </a:moveTo>
                <a:lnTo>
                  <a:pt x="5571160" y="2730403"/>
                </a:lnTo>
                <a:lnTo>
                  <a:pt x="5483224" y="2759715"/>
                </a:lnTo>
                <a:lnTo>
                  <a:pt x="5102176" y="1714277"/>
                </a:lnTo>
                <a:lnTo>
                  <a:pt x="5190112" y="1675195"/>
                </a:lnTo>
                <a:close/>
                <a:moveTo>
                  <a:pt x="9010356" y="1665425"/>
                </a:moveTo>
                <a:lnTo>
                  <a:pt x="9098292" y="1704506"/>
                </a:lnTo>
                <a:lnTo>
                  <a:pt x="8727014" y="2749944"/>
                </a:lnTo>
                <a:lnTo>
                  <a:pt x="8639080" y="2720633"/>
                </a:lnTo>
                <a:lnTo>
                  <a:pt x="9010356" y="1665425"/>
                </a:lnTo>
                <a:close/>
                <a:moveTo>
                  <a:pt x="8551146" y="1528638"/>
                </a:moveTo>
                <a:lnTo>
                  <a:pt x="8639080" y="1548179"/>
                </a:lnTo>
                <a:lnTo>
                  <a:pt x="8472984" y="2193029"/>
                </a:lnTo>
                <a:lnTo>
                  <a:pt x="8385048" y="2173488"/>
                </a:lnTo>
                <a:lnTo>
                  <a:pt x="8551146" y="1528638"/>
                </a:lnTo>
                <a:close/>
                <a:moveTo>
                  <a:pt x="5678634" y="1528638"/>
                </a:moveTo>
                <a:lnTo>
                  <a:pt x="5864272" y="2163717"/>
                </a:lnTo>
                <a:lnTo>
                  <a:pt x="5766568" y="2183261"/>
                </a:lnTo>
                <a:lnTo>
                  <a:pt x="5590700" y="1548179"/>
                </a:lnTo>
                <a:lnTo>
                  <a:pt x="5678634" y="1528638"/>
                </a:lnTo>
                <a:close/>
                <a:moveTo>
                  <a:pt x="8052852" y="1421164"/>
                </a:moveTo>
                <a:lnTo>
                  <a:pt x="8150558" y="1440704"/>
                </a:lnTo>
                <a:lnTo>
                  <a:pt x="7955148" y="2534995"/>
                </a:lnTo>
                <a:lnTo>
                  <a:pt x="7867216" y="2525224"/>
                </a:lnTo>
                <a:lnTo>
                  <a:pt x="8052852" y="1421164"/>
                </a:lnTo>
                <a:close/>
                <a:moveTo>
                  <a:pt x="6157386" y="1421164"/>
                </a:moveTo>
                <a:lnTo>
                  <a:pt x="6352796" y="2525224"/>
                </a:lnTo>
                <a:lnTo>
                  <a:pt x="6264860" y="2544768"/>
                </a:lnTo>
                <a:lnTo>
                  <a:pt x="6059680" y="1440704"/>
                </a:lnTo>
                <a:lnTo>
                  <a:pt x="6157386" y="1421164"/>
                </a:lnTo>
                <a:close/>
                <a:moveTo>
                  <a:pt x="7564332" y="1362543"/>
                </a:moveTo>
                <a:lnTo>
                  <a:pt x="7652264" y="1372311"/>
                </a:lnTo>
                <a:lnTo>
                  <a:pt x="7603412" y="2026931"/>
                </a:lnTo>
                <a:lnTo>
                  <a:pt x="7515480" y="2026931"/>
                </a:lnTo>
                <a:lnTo>
                  <a:pt x="7564332" y="1362543"/>
                </a:lnTo>
                <a:close/>
                <a:moveTo>
                  <a:pt x="6655680" y="1362543"/>
                </a:moveTo>
                <a:lnTo>
                  <a:pt x="6724072" y="2017164"/>
                </a:lnTo>
                <a:lnTo>
                  <a:pt x="6636138" y="2026931"/>
                </a:lnTo>
                <a:lnTo>
                  <a:pt x="6567744" y="1372311"/>
                </a:lnTo>
                <a:lnTo>
                  <a:pt x="6655680" y="1362543"/>
                </a:lnTo>
                <a:close/>
                <a:moveTo>
                  <a:pt x="7046496" y="1342999"/>
                </a:moveTo>
                <a:lnTo>
                  <a:pt x="7144200" y="1342999"/>
                </a:lnTo>
                <a:lnTo>
                  <a:pt x="7144200" y="2466601"/>
                </a:lnTo>
                <a:lnTo>
                  <a:pt x="7056268" y="2466601"/>
                </a:lnTo>
                <a:lnTo>
                  <a:pt x="7046496" y="1342999"/>
                </a:lnTo>
                <a:close/>
                <a:moveTo>
                  <a:pt x="7085580" y="989632"/>
                </a:moveTo>
                <a:cubicBezTo>
                  <a:pt x="3704040" y="989632"/>
                  <a:pt x="962764" y="3730910"/>
                  <a:pt x="962764" y="7112449"/>
                </a:cubicBezTo>
                <a:cubicBezTo>
                  <a:pt x="962764" y="8803219"/>
                  <a:pt x="1648082" y="10333923"/>
                  <a:pt x="2756092" y="11441934"/>
                </a:cubicBezTo>
                <a:lnTo>
                  <a:pt x="2779362" y="11464120"/>
                </a:lnTo>
                <a:lnTo>
                  <a:pt x="6588734" y="6627501"/>
                </a:lnTo>
                <a:lnTo>
                  <a:pt x="6587966" y="6626741"/>
                </a:lnTo>
                <a:lnTo>
                  <a:pt x="6591696" y="6623740"/>
                </a:lnTo>
                <a:lnTo>
                  <a:pt x="6594660" y="6619978"/>
                </a:lnTo>
                <a:lnTo>
                  <a:pt x="6595428" y="6620737"/>
                </a:lnTo>
                <a:lnTo>
                  <a:pt x="11391680" y="2760668"/>
                </a:lnTo>
                <a:lnTo>
                  <a:pt x="11202422" y="2580229"/>
                </a:lnTo>
                <a:cubicBezTo>
                  <a:pt x="10115088" y="1591964"/>
                  <a:pt x="8670676" y="989632"/>
                  <a:pt x="7085580" y="989632"/>
                </a:cubicBezTo>
                <a:close/>
                <a:moveTo>
                  <a:pt x="4474866" y="0"/>
                </a:moveTo>
                <a:lnTo>
                  <a:pt x="9770450" y="0"/>
                </a:lnTo>
                <a:lnTo>
                  <a:pt x="10288284" y="9771"/>
                </a:lnTo>
                <a:lnTo>
                  <a:pt x="10718184" y="9771"/>
                </a:lnTo>
                <a:lnTo>
                  <a:pt x="10962444" y="19541"/>
                </a:lnTo>
                <a:lnTo>
                  <a:pt x="11196936" y="29312"/>
                </a:lnTo>
                <a:lnTo>
                  <a:pt x="11431426" y="58623"/>
                </a:lnTo>
                <a:lnTo>
                  <a:pt x="11656148" y="87934"/>
                </a:lnTo>
                <a:lnTo>
                  <a:pt x="11880868" y="136787"/>
                </a:lnTo>
                <a:lnTo>
                  <a:pt x="12105588" y="205180"/>
                </a:lnTo>
                <a:lnTo>
                  <a:pt x="12330308" y="283343"/>
                </a:lnTo>
                <a:lnTo>
                  <a:pt x="12545258" y="381048"/>
                </a:lnTo>
                <a:lnTo>
                  <a:pt x="12652732" y="439671"/>
                </a:lnTo>
                <a:lnTo>
                  <a:pt x="12750436" y="498293"/>
                </a:lnTo>
                <a:lnTo>
                  <a:pt x="12945846" y="635080"/>
                </a:lnTo>
                <a:lnTo>
                  <a:pt x="13131484" y="781636"/>
                </a:lnTo>
                <a:lnTo>
                  <a:pt x="13307352" y="947734"/>
                </a:lnTo>
                <a:lnTo>
                  <a:pt x="13463680" y="1113832"/>
                </a:lnTo>
                <a:lnTo>
                  <a:pt x="13620008" y="1299470"/>
                </a:lnTo>
                <a:lnTo>
                  <a:pt x="13756792" y="1504650"/>
                </a:lnTo>
                <a:lnTo>
                  <a:pt x="13815416" y="1602354"/>
                </a:lnTo>
                <a:lnTo>
                  <a:pt x="13874040" y="1709829"/>
                </a:lnTo>
                <a:lnTo>
                  <a:pt x="13971744" y="1924779"/>
                </a:lnTo>
                <a:lnTo>
                  <a:pt x="14049908" y="2139729"/>
                </a:lnTo>
                <a:lnTo>
                  <a:pt x="14108530" y="2364450"/>
                </a:lnTo>
                <a:lnTo>
                  <a:pt x="14157382" y="2598940"/>
                </a:lnTo>
                <a:lnTo>
                  <a:pt x="14196464" y="2823661"/>
                </a:lnTo>
                <a:lnTo>
                  <a:pt x="14216004" y="3058152"/>
                </a:lnTo>
                <a:lnTo>
                  <a:pt x="14235546" y="3292642"/>
                </a:lnTo>
                <a:lnTo>
                  <a:pt x="14245316" y="3527133"/>
                </a:lnTo>
                <a:lnTo>
                  <a:pt x="14245316" y="3957033"/>
                </a:lnTo>
                <a:lnTo>
                  <a:pt x="14245316" y="4484637"/>
                </a:lnTo>
                <a:lnTo>
                  <a:pt x="14245316" y="9770451"/>
                </a:lnTo>
                <a:lnTo>
                  <a:pt x="14245316" y="10298055"/>
                </a:lnTo>
                <a:lnTo>
                  <a:pt x="14245316" y="10727955"/>
                </a:lnTo>
                <a:lnTo>
                  <a:pt x="14235546" y="10962446"/>
                </a:lnTo>
                <a:lnTo>
                  <a:pt x="14216004" y="11206707"/>
                </a:lnTo>
                <a:lnTo>
                  <a:pt x="14196464" y="11431428"/>
                </a:lnTo>
                <a:lnTo>
                  <a:pt x="14157382" y="11656148"/>
                </a:lnTo>
                <a:lnTo>
                  <a:pt x="14108530" y="11890639"/>
                </a:lnTo>
                <a:lnTo>
                  <a:pt x="14049908" y="12115359"/>
                </a:lnTo>
                <a:lnTo>
                  <a:pt x="13971744" y="12330309"/>
                </a:lnTo>
                <a:lnTo>
                  <a:pt x="13874040" y="12545259"/>
                </a:lnTo>
                <a:lnTo>
                  <a:pt x="13815416" y="12652734"/>
                </a:lnTo>
                <a:lnTo>
                  <a:pt x="13756792" y="12760209"/>
                </a:lnTo>
                <a:lnTo>
                  <a:pt x="13620008" y="12955618"/>
                </a:lnTo>
                <a:lnTo>
                  <a:pt x="13463680" y="13141257"/>
                </a:lnTo>
                <a:lnTo>
                  <a:pt x="13307352" y="13317125"/>
                </a:lnTo>
                <a:lnTo>
                  <a:pt x="13131484" y="13473452"/>
                </a:lnTo>
                <a:lnTo>
                  <a:pt x="12945846" y="13620009"/>
                </a:lnTo>
                <a:lnTo>
                  <a:pt x="12750436" y="13756795"/>
                </a:lnTo>
                <a:lnTo>
                  <a:pt x="12652732" y="13825188"/>
                </a:lnTo>
                <a:lnTo>
                  <a:pt x="12545258" y="13883811"/>
                </a:lnTo>
                <a:lnTo>
                  <a:pt x="12330308" y="13981515"/>
                </a:lnTo>
                <a:lnTo>
                  <a:pt x="12105588" y="14059679"/>
                </a:lnTo>
                <a:lnTo>
                  <a:pt x="11880868" y="14118302"/>
                </a:lnTo>
                <a:lnTo>
                  <a:pt x="11656148" y="14167154"/>
                </a:lnTo>
                <a:lnTo>
                  <a:pt x="11431426" y="14196465"/>
                </a:lnTo>
                <a:lnTo>
                  <a:pt x="11196936" y="14225777"/>
                </a:lnTo>
                <a:lnTo>
                  <a:pt x="10962444" y="14235547"/>
                </a:lnTo>
                <a:lnTo>
                  <a:pt x="10718184" y="14245318"/>
                </a:lnTo>
                <a:lnTo>
                  <a:pt x="10288284" y="14255088"/>
                </a:lnTo>
                <a:lnTo>
                  <a:pt x="9770450" y="14255088"/>
                </a:lnTo>
                <a:lnTo>
                  <a:pt x="4474866" y="14255088"/>
                </a:lnTo>
                <a:lnTo>
                  <a:pt x="3957032" y="14255088"/>
                </a:lnTo>
                <a:lnTo>
                  <a:pt x="3527132" y="14245318"/>
                </a:lnTo>
                <a:lnTo>
                  <a:pt x="3282870" y="14235547"/>
                </a:lnTo>
                <a:lnTo>
                  <a:pt x="3048380" y="14225777"/>
                </a:lnTo>
                <a:lnTo>
                  <a:pt x="2813888" y="14196465"/>
                </a:lnTo>
                <a:lnTo>
                  <a:pt x="2589168" y="14167154"/>
                </a:lnTo>
                <a:lnTo>
                  <a:pt x="2364448" y="14118302"/>
                </a:lnTo>
                <a:lnTo>
                  <a:pt x="2139728" y="14059679"/>
                </a:lnTo>
                <a:lnTo>
                  <a:pt x="1924778" y="13981515"/>
                </a:lnTo>
                <a:lnTo>
                  <a:pt x="1709828" y="13883811"/>
                </a:lnTo>
                <a:lnTo>
                  <a:pt x="1602352" y="13825188"/>
                </a:lnTo>
                <a:lnTo>
                  <a:pt x="1494878" y="13756795"/>
                </a:lnTo>
                <a:lnTo>
                  <a:pt x="1299468" y="13620009"/>
                </a:lnTo>
                <a:lnTo>
                  <a:pt x="1113832" y="13473452"/>
                </a:lnTo>
                <a:lnTo>
                  <a:pt x="937964" y="13317125"/>
                </a:lnTo>
                <a:lnTo>
                  <a:pt x="781636" y="13141257"/>
                </a:lnTo>
                <a:lnTo>
                  <a:pt x="625308" y="12955618"/>
                </a:lnTo>
                <a:lnTo>
                  <a:pt x="488520" y="12760209"/>
                </a:lnTo>
                <a:lnTo>
                  <a:pt x="429900" y="12652734"/>
                </a:lnTo>
                <a:lnTo>
                  <a:pt x="371276" y="12545259"/>
                </a:lnTo>
                <a:lnTo>
                  <a:pt x="273572" y="12330309"/>
                </a:lnTo>
                <a:lnTo>
                  <a:pt x="195408" y="12115359"/>
                </a:lnTo>
                <a:lnTo>
                  <a:pt x="136784" y="11890639"/>
                </a:lnTo>
                <a:lnTo>
                  <a:pt x="87932" y="11656148"/>
                </a:lnTo>
                <a:lnTo>
                  <a:pt x="48852" y="11431428"/>
                </a:lnTo>
                <a:lnTo>
                  <a:pt x="29312" y="11206707"/>
                </a:lnTo>
                <a:lnTo>
                  <a:pt x="9768" y="10962446"/>
                </a:lnTo>
                <a:lnTo>
                  <a:pt x="9768" y="10727955"/>
                </a:lnTo>
                <a:lnTo>
                  <a:pt x="0" y="10298055"/>
                </a:lnTo>
                <a:lnTo>
                  <a:pt x="0" y="9770451"/>
                </a:lnTo>
                <a:lnTo>
                  <a:pt x="0" y="4484637"/>
                </a:lnTo>
                <a:lnTo>
                  <a:pt x="0" y="3957033"/>
                </a:lnTo>
                <a:lnTo>
                  <a:pt x="9768" y="3527133"/>
                </a:lnTo>
                <a:lnTo>
                  <a:pt x="9768" y="3292642"/>
                </a:lnTo>
                <a:lnTo>
                  <a:pt x="29312" y="3058152"/>
                </a:lnTo>
                <a:lnTo>
                  <a:pt x="48852" y="2823661"/>
                </a:lnTo>
                <a:lnTo>
                  <a:pt x="87932" y="2598940"/>
                </a:lnTo>
                <a:lnTo>
                  <a:pt x="136784" y="2364450"/>
                </a:lnTo>
                <a:lnTo>
                  <a:pt x="195408" y="2139729"/>
                </a:lnTo>
                <a:lnTo>
                  <a:pt x="273572" y="1924779"/>
                </a:lnTo>
                <a:lnTo>
                  <a:pt x="371276" y="1709829"/>
                </a:lnTo>
                <a:lnTo>
                  <a:pt x="429900" y="1602354"/>
                </a:lnTo>
                <a:lnTo>
                  <a:pt x="488520" y="1504650"/>
                </a:lnTo>
                <a:lnTo>
                  <a:pt x="625308" y="1299470"/>
                </a:lnTo>
                <a:lnTo>
                  <a:pt x="781636" y="1113832"/>
                </a:lnTo>
                <a:lnTo>
                  <a:pt x="937964" y="947734"/>
                </a:lnTo>
                <a:lnTo>
                  <a:pt x="1113832" y="781636"/>
                </a:lnTo>
                <a:lnTo>
                  <a:pt x="1299468" y="635080"/>
                </a:lnTo>
                <a:lnTo>
                  <a:pt x="1494878" y="498293"/>
                </a:lnTo>
                <a:lnTo>
                  <a:pt x="1602352" y="439671"/>
                </a:lnTo>
                <a:lnTo>
                  <a:pt x="1709828" y="381048"/>
                </a:lnTo>
                <a:lnTo>
                  <a:pt x="1924778" y="283343"/>
                </a:lnTo>
                <a:lnTo>
                  <a:pt x="2139728" y="205180"/>
                </a:lnTo>
                <a:lnTo>
                  <a:pt x="2364448" y="136787"/>
                </a:lnTo>
                <a:lnTo>
                  <a:pt x="2589168" y="87934"/>
                </a:lnTo>
                <a:lnTo>
                  <a:pt x="2813888" y="58623"/>
                </a:lnTo>
                <a:lnTo>
                  <a:pt x="3048380" y="29312"/>
                </a:lnTo>
                <a:lnTo>
                  <a:pt x="3282870" y="19541"/>
                </a:lnTo>
                <a:lnTo>
                  <a:pt x="3527132" y="9771"/>
                </a:lnTo>
                <a:lnTo>
                  <a:pt x="3957032" y="9771"/>
                </a:lnTo>
                <a:lnTo>
                  <a:pt x="44748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KSO_Shape"/>
          <p:cNvSpPr/>
          <p:nvPr/>
        </p:nvSpPr>
        <p:spPr>
          <a:xfrm>
            <a:off x="6541400" y="1374731"/>
            <a:ext cx="537386" cy="826747"/>
          </a:xfrm>
          <a:custGeom>
            <a:avLst/>
            <a:gdLst>
              <a:gd name="connsiteX0" fmla="*/ 1569114 w 3604952"/>
              <a:gd name="connsiteY0" fmla="*/ 5211012 h 5550702"/>
              <a:gd name="connsiteX1" fmla="*/ 2035839 w 3604952"/>
              <a:gd name="connsiteY1" fmla="*/ 5211012 h 5550702"/>
              <a:gd name="connsiteX2" fmla="*/ 2035839 w 3604952"/>
              <a:gd name="connsiteY2" fmla="*/ 5550702 h 5550702"/>
              <a:gd name="connsiteX3" fmla="*/ 1569114 w 3604952"/>
              <a:gd name="connsiteY3" fmla="*/ 5550702 h 5550702"/>
              <a:gd name="connsiteX4" fmla="*/ 1045239 w 3604952"/>
              <a:gd name="connsiteY4" fmla="*/ 4710950 h 5550702"/>
              <a:gd name="connsiteX5" fmla="*/ 2559714 w 3604952"/>
              <a:gd name="connsiteY5" fmla="*/ 4710950 h 5550702"/>
              <a:gd name="connsiteX6" fmla="*/ 2559714 w 3604952"/>
              <a:gd name="connsiteY6" fmla="*/ 4972888 h 5550702"/>
              <a:gd name="connsiteX7" fmla="*/ 1045239 w 3604952"/>
              <a:gd name="connsiteY7" fmla="*/ 4972888 h 5550702"/>
              <a:gd name="connsiteX8" fmla="*/ 1045239 w 3604952"/>
              <a:gd name="connsiteY8" fmla="*/ 4210887 h 5550702"/>
              <a:gd name="connsiteX9" fmla="*/ 2559714 w 3604952"/>
              <a:gd name="connsiteY9" fmla="*/ 4210887 h 5550702"/>
              <a:gd name="connsiteX10" fmla="*/ 2559714 w 3604952"/>
              <a:gd name="connsiteY10" fmla="*/ 4472825 h 5550702"/>
              <a:gd name="connsiteX11" fmla="*/ 1045239 w 3604952"/>
              <a:gd name="connsiteY11" fmla="*/ 4472825 h 5550702"/>
              <a:gd name="connsiteX12" fmla="*/ 1802476 w 3604952"/>
              <a:gd name="connsiteY12" fmla="*/ 0 h 5550702"/>
              <a:gd name="connsiteX13" fmla="*/ 3604952 w 3604952"/>
              <a:gd name="connsiteY13" fmla="*/ 1857794 h 5550702"/>
              <a:gd name="connsiteX14" fmla="*/ 2661643 w 3604952"/>
              <a:gd name="connsiteY14" fmla="*/ 3491362 h 5550702"/>
              <a:gd name="connsiteX15" fmla="*/ 2559714 w 3604952"/>
              <a:gd name="connsiteY15" fmla="*/ 3541971 h 5550702"/>
              <a:gd name="connsiteX16" fmla="*/ 2559714 w 3604952"/>
              <a:gd name="connsiteY16" fmla="*/ 3972762 h 5550702"/>
              <a:gd name="connsiteX17" fmla="*/ 1045239 w 3604952"/>
              <a:gd name="connsiteY17" fmla="*/ 3972762 h 5550702"/>
              <a:gd name="connsiteX18" fmla="*/ 1045239 w 3604952"/>
              <a:gd name="connsiteY18" fmla="*/ 3541971 h 5550702"/>
              <a:gd name="connsiteX19" fmla="*/ 943309 w 3604952"/>
              <a:gd name="connsiteY19" fmla="*/ 3491362 h 5550702"/>
              <a:gd name="connsiteX20" fmla="*/ 0 w 3604952"/>
              <a:gd name="connsiteY20" fmla="*/ 1857794 h 5550702"/>
              <a:gd name="connsiteX21" fmla="*/ 1802476 w 3604952"/>
              <a:gd name="connsiteY21" fmla="*/ 0 h 555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04952" h="5550702">
                <a:moveTo>
                  <a:pt x="1569114" y="5211012"/>
                </a:moveTo>
                <a:lnTo>
                  <a:pt x="2035839" y="5211012"/>
                </a:lnTo>
                <a:lnTo>
                  <a:pt x="2035839" y="5550702"/>
                </a:lnTo>
                <a:lnTo>
                  <a:pt x="1569114" y="5550702"/>
                </a:lnTo>
                <a:close/>
                <a:moveTo>
                  <a:pt x="1045239" y="4710950"/>
                </a:moveTo>
                <a:lnTo>
                  <a:pt x="2559714" y="4710950"/>
                </a:lnTo>
                <a:lnTo>
                  <a:pt x="2559714" y="4972888"/>
                </a:lnTo>
                <a:lnTo>
                  <a:pt x="1045239" y="4972888"/>
                </a:lnTo>
                <a:close/>
                <a:moveTo>
                  <a:pt x="1045239" y="4210887"/>
                </a:moveTo>
                <a:lnTo>
                  <a:pt x="2559714" y="4210887"/>
                </a:lnTo>
                <a:lnTo>
                  <a:pt x="2559714" y="4472825"/>
                </a:lnTo>
                <a:lnTo>
                  <a:pt x="1045239" y="4472825"/>
                </a:lnTo>
                <a:close/>
                <a:moveTo>
                  <a:pt x="1802476" y="0"/>
                </a:moveTo>
                <a:cubicBezTo>
                  <a:pt x="2797956" y="0"/>
                  <a:pt x="3604952" y="831763"/>
                  <a:pt x="3604952" y="1857794"/>
                </a:cubicBezTo>
                <a:cubicBezTo>
                  <a:pt x="3604952" y="2563190"/>
                  <a:pt x="3223520" y="3176765"/>
                  <a:pt x="2661643" y="3491362"/>
                </a:cubicBezTo>
                <a:lnTo>
                  <a:pt x="2559714" y="3541971"/>
                </a:lnTo>
                <a:lnTo>
                  <a:pt x="2559714" y="3972762"/>
                </a:lnTo>
                <a:lnTo>
                  <a:pt x="1045239" y="3972762"/>
                </a:lnTo>
                <a:lnTo>
                  <a:pt x="1045239" y="3541971"/>
                </a:lnTo>
                <a:lnTo>
                  <a:pt x="943309" y="3491362"/>
                </a:lnTo>
                <a:cubicBezTo>
                  <a:pt x="381432" y="3176765"/>
                  <a:pt x="0" y="2563190"/>
                  <a:pt x="0" y="1857794"/>
                </a:cubicBezTo>
                <a:cubicBezTo>
                  <a:pt x="0" y="831763"/>
                  <a:pt x="806996" y="0"/>
                  <a:pt x="180247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0" name="KSO_Shape"/>
          <p:cNvSpPr>
            <a:spLocks/>
          </p:cNvSpPr>
          <p:nvPr/>
        </p:nvSpPr>
        <p:spPr bwMode="auto">
          <a:xfrm>
            <a:off x="6456086" y="2806094"/>
            <a:ext cx="578290" cy="577864"/>
          </a:xfrm>
          <a:custGeom>
            <a:avLst/>
            <a:gdLst>
              <a:gd name="T0" fmla="*/ 1166395 w 3845"/>
              <a:gd name="T1" fmla="*/ 911373 h 3810"/>
              <a:gd name="T2" fmla="*/ 1340582 w 3845"/>
              <a:gd name="T3" fmla="*/ 945561 h 3810"/>
              <a:gd name="T4" fmla="*/ 1800397 w 3845"/>
              <a:gd name="T5" fmla="*/ 485660 h 3810"/>
              <a:gd name="T6" fmla="*/ 1793842 w 3845"/>
              <a:gd name="T7" fmla="*/ 407917 h 3810"/>
              <a:gd name="T8" fmla="*/ 1467476 w 3845"/>
              <a:gd name="T9" fmla="*/ 757292 h 3810"/>
              <a:gd name="T10" fmla="*/ 1159371 w 3845"/>
              <a:gd name="T11" fmla="*/ 701561 h 3810"/>
              <a:gd name="T12" fmla="*/ 1053548 w 3845"/>
              <a:gd name="T13" fmla="*/ 406512 h 3810"/>
              <a:gd name="T14" fmla="*/ 1405199 w 3845"/>
              <a:gd name="T15" fmla="*/ 30442 h 3810"/>
              <a:gd name="T16" fmla="*/ 1340582 w 3845"/>
              <a:gd name="T17" fmla="*/ 25290 h 3810"/>
              <a:gd name="T18" fmla="*/ 880766 w 3845"/>
              <a:gd name="T19" fmla="*/ 485660 h 3810"/>
              <a:gd name="T20" fmla="*/ 919162 w 3845"/>
              <a:gd name="T21" fmla="*/ 669246 h 3810"/>
              <a:gd name="T22" fmla="*/ 480418 w 3845"/>
              <a:gd name="T23" fmla="*/ 1205485 h 3810"/>
              <a:gd name="T24" fmla="*/ 398475 w 3845"/>
              <a:gd name="T25" fmla="*/ 1193309 h 3810"/>
              <a:gd name="T26" fmla="*/ 114720 w 3845"/>
              <a:gd name="T27" fmla="*/ 1477586 h 3810"/>
              <a:gd name="T28" fmla="*/ 398475 w 3845"/>
              <a:gd name="T29" fmla="*/ 1761395 h 3810"/>
              <a:gd name="T30" fmla="*/ 682699 w 3845"/>
              <a:gd name="T31" fmla="*/ 1477586 h 3810"/>
              <a:gd name="T32" fmla="*/ 661628 w 3845"/>
              <a:gd name="T33" fmla="*/ 1370338 h 3810"/>
              <a:gd name="T34" fmla="*/ 1166395 w 3845"/>
              <a:gd name="T35" fmla="*/ 911373 h 3810"/>
              <a:gd name="T36" fmla="*/ 398475 w 3845"/>
              <a:gd name="T37" fmla="*/ 1628389 h 3810"/>
              <a:gd name="T38" fmla="*/ 247701 w 3845"/>
              <a:gd name="T39" fmla="*/ 1477586 h 3810"/>
              <a:gd name="T40" fmla="*/ 398475 w 3845"/>
              <a:gd name="T41" fmla="*/ 1326315 h 3810"/>
              <a:gd name="T42" fmla="*/ 549718 w 3845"/>
              <a:gd name="T43" fmla="*/ 1477586 h 3810"/>
              <a:gd name="T44" fmla="*/ 398475 w 3845"/>
              <a:gd name="T45" fmla="*/ 1628389 h 3810"/>
              <a:gd name="T46" fmla="*/ 426102 w 3845"/>
              <a:gd name="T47" fmla="*/ 554973 h 3810"/>
              <a:gd name="T48" fmla="*/ 694874 w 3845"/>
              <a:gd name="T49" fmla="*/ 830820 h 3810"/>
              <a:gd name="T50" fmla="*/ 824109 w 3845"/>
              <a:gd name="T51" fmla="*/ 701561 h 3810"/>
              <a:gd name="T52" fmla="*/ 554869 w 3845"/>
              <a:gd name="T53" fmla="*/ 425713 h 3810"/>
              <a:gd name="T54" fmla="*/ 619486 w 3845"/>
              <a:gd name="T55" fmla="*/ 361084 h 3810"/>
              <a:gd name="T56" fmla="*/ 258471 w 3845"/>
              <a:gd name="T57" fmla="*/ 0 h 3810"/>
              <a:gd name="T58" fmla="*/ 0 w 3845"/>
              <a:gd name="T59" fmla="*/ 258051 h 3810"/>
              <a:gd name="T60" fmla="*/ 361484 w 3845"/>
              <a:gd name="T61" fmla="*/ 619134 h 3810"/>
              <a:gd name="T62" fmla="*/ 426102 w 3845"/>
              <a:gd name="T63" fmla="*/ 554973 h 3810"/>
              <a:gd name="T64" fmla="*/ 889663 w 3845"/>
              <a:gd name="T65" fmla="*/ 1296342 h 3810"/>
              <a:gd name="T66" fmla="*/ 890131 w 3845"/>
              <a:gd name="T67" fmla="*/ 1296342 h 3810"/>
              <a:gd name="T68" fmla="*/ 889663 w 3845"/>
              <a:gd name="T69" fmla="*/ 1296342 h 3810"/>
              <a:gd name="T70" fmla="*/ 1263321 w 3845"/>
              <a:gd name="T71" fmla="*/ 971788 h 3810"/>
              <a:gd name="T72" fmla="*/ 890131 w 3845"/>
              <a:gd name="T73" fmla="*/ 1296342 h 3810"/>
              <a:gd name="T74" fmla="*/ 1297035 w 3845"/>
              <a:gd name="T75" fmla="*/ 1713157 h 3810"/>
              <a:gd name="T76" fmla="*/ 1555037 w 3845"/>
              <a:gd name="T77" fmla="*/ 1713157 h 3810"/>
              <a:gd name="T78" fmla="*/ 1658519 w 3845"/>
              <a:gd name="T79" fmla="*/ 1610124 h 3810"/>
              <a:gd name="T80" fmla="*/ 1658519 w 3845"/>
              <a:gd name="T81" fmla="*/ 1352073 h 3810"/>
              <a:gd name="T82" fmla="*/ 1263321 w 3845"/>
              <a:gd name="T83" fmla="*/ 971788 h 3810"/>
              <a:gd name="T84" fmla="*/ 1441254 w 3845"/>
              <a:gd name="T85" fmla="*/ 1641970 h 3810"/>
              <a:gd name="T86" fmla="*/ 1376636 w 3845"/>
              <a:gd name="T87" fmla="*/ 1641970 h 3810"/>
              <a:gd name="T88" fmla="*/ 1044652 w 3845"/>
              <a:gd name="T89" fmla="*/ 1310392 h 3810"/>
              <a:gd name="T90" fmla="*/ 1044652 w 3845"/>
              <a:gd name="T91" fmla="*/ 1245293 h 3810"/>
              <a:gd name="T92" fmla="*/ 1109738 w 3845"/>
              <a:gd name="T93" fmla="*/ 1245293 h 3810"/>
              <a:gd name="T94" fmla="*/ 1441254 w 3845"/>
              <a:gd name="T95" fmla="*/ 1577340 h 3810"/>
              <a:gd name="T96" fmla="*/ 1441254 w 3845"/>
              <a:gd name="T97" fmla="*/ 1641970 h 3810"/>
              <a:gd name="T98" fmla="*/ 1587346 w 3845"/>
              <a:gd name="T99" fmla="*/ 1495851 h 3810"/>
              <a:gd name="T100" fmla="*/ 1522260 w 3845"/>
              <a:gd name="T101" fmla="*/ 1495851 h 3810"/>
              <a:gd name="T102" fmla="*/ 1190744 w 3845"/>
              <a:gd name="T103" fmla="*/ 1164272 h 3810"/>
              <a:gd name="T104" fmla="*/ 1190744 w 3845"/>
              <a:gd name="T105" fmla="*/ 1099642 h 3810"/>
              <a:gd name="T106" fmla="*/ 1255830 w 3845"/>
              <a:gd name="T107" fmla="*/ 1099642 h 3810"/>
              <a:gd name="T108" fmla="*/ 1587346 w 3845"/>
              <a:gd name="T109" fmla="*/ 1431221 h 3810"/>
              <a:gd name="T110" fmla="*/ 1587346 w 3845"/>
              <a:gd name="T111" fmla="*/ 1495851 h 381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845" h="3810">
                <a:moveTo>
                  <a:pt x="2491" y="1946"/>
                </a:moveTo>
                <a:cubicBezTo>
                  <a:pt x="2606" y="1993"/>
                  <a:pt x="2731" y="2019"/>
                  <a:pt x="2863" y="2019"/>
                </a:cubicBezTo>
                <a:cubicBezTo>
                  <a:pt x="3405" y="2019"/>
                  <a:pt x="3845" y="1579"/>
                  <a:pt x="3845" y="1037"/>
                </a:cubicBezTo>
                <a:cubicBezTo>
                  <a:pt x="3845" y="980"/>
                  <a:pt x="3840" y="925"/>
                  <a:pt x="3831" y="871"/>
                </a:cubicBezTo>
                <a:cubicBezTo>
                  <a:pt x="3134" y="1617"/>
                  <a:pt x="3134" y="1617"/>
                  <a:pt x="3134" y="1617"/>
                </a:cubicBezTo>
                <a:cubicBezTo>
                  <a:pt x="2476" y="1498"/>
                  <a:pt x="2476" y="1498"/>
                  <a:pt x="2476" y="1498"/>
                </a:cubicBezTo>
                <a:cubicBezTo>
                  <a:pt x="2250" y="868"/>
                  <a:pt x="2250" y="868"/>
                  <a:pt x="2250" y="868"/>
                </a:cubicBezTo>
                <a:cubicBezTo>
                  <a:pt x="3001" y="65"/>
                  <a:pt x="3001" y="65"/>
                  <a:pt x="3001" y="65"/>
                </a:cubicBezTo>
                <a:cubicBezTo>
                  <a:pt x="2956" y="59"/>
                  <a:pt x="2910" y="54"/>
                  <a:pt x="2863" y="54"/>
                </a:cubicBezTo>
                <a:cubicBezTo>
                  <a:pt x="2320" y="54"/>
                  <a:pt x="1881" y="494"/>
                  <a:pt x="1881" y="1037"/>
                </a:cubicBezTo>
                <a:cubicBezTo>
                  <a:pt x="1881" y="1176"/>
                  <a:pt x="1910" y="1309"/>
                  <a:pt x="1963" y="1429"/>
                </a:cubicBezTo>
                <a:cubicBezTo>
                  <a:pt x="1659" y="1963"/>
                  <a:pt x="1205" y="2409"/>
                  <a:pt x="1026" y="2574"/>
                </a:cubicBezTo>
                <a:cubicBezTo>
                  <a:pt x="971" y="2557"/>
                  <a:pt x="912" y="2548"/>
                  <a:pt x="851" y="2548"/>
                </a:cubicBezTo>
                <a:cubicBezTo>
                  <a:pt x="516" y="2548"/>
                  <a:pt x="245" y="2820"/>
                  <a:pt x="245" y="3155"/>
                </a:cubicBezTo>
                <a:cubicBezTo>
                  <a:pt x="245" y="3490"/>
                  <a:pt x="516" y="3761"/>
                  <a:pt x="851" y="3761"/>
                </a:cubicBezTo>
                <a:cubicBezTo>
                  <a:pt x="1186" y="3761"/>
                  <a:pt x="1458" y="3490"/>
                  <a:pt x="1458" y="3155"/>
                </a:cubicBezTo>
                <a:cubicBezTo>
                  <a:pt x="1458" y="3074"/>
                  <a:pt x="1442" y="2997"/>
                  <a:pt x="1413" y="2926"/>
                </a:cubicBezTo>
                <a:cubicBezTo>
                  <a:pt x="1548" y="2747"/>
                  <a:pt x="1914" y="2308"/>
                  <a:pt x="2491" y="1946"/>
                </a:cubicBezTo>
                <a:close/>
                <a:moveTo>
                  <a:pt x="851" y="3477"/>
                </a:moveTo>
                <a:cubicBezTo>
                  <a:pt x="673" y="3477"/>
                  <a:pt x="529" y="3333"/>
                  <a:pt x="529" y="3155"/>
                </a:cubicBezTo>
                <a:cubicBezTo>
                  <a:pt x="529" y="2976"/>
                  <a:pt x="673" y="2832"/>
                  <a:pt x="851" y="2832"/>
                </a:cubicBezTo>
                <a:cubicBezTo>
                  <a:pt x="1029" y="2832"/>
                  <a:pt x="1174" y="2976"/>
                  <a:pt x="1174" y="3155"/>
                </a:cubicBezTo>
                <a:cubicBezTo>
                  <a:pt x="1174" y="3333"/>
                  <a:pt x="1029" y="3477"/>
                  <a:pt x="851" y="3477"/>
                </a:cubicBezTo>
                <a:close/>
                <a:moveTo>
                  <a:pt x="910" y="1185"/>
                </a:moveTo>
                <a:cubicBezTo>
                  <a:pt x="1484" y="1774"/>
                  <a:pt x="1484" y="1774"/>
                  <a:pt x="1484" y="1774"/>
                </a:cubicBezTo>
                <a:cubicBezTo>
                  <a:pt x="1760" y="1498"/>
                  <a:pt x="1760" y="1498"/>
                  <a:pt x="1760" y="1498"/>
                </a:cubicBezTo>
                <a:cubicBezTo>
                  <a:pt x="1185" y="909"/>
                  <a:pt x="1185" y="909"/>
                  <a:pt x="1185" y="909"/>
                </a:cubicBezTo>
                <a:cubicBezTo>
                  <a:pt x="1323" y="771"/>
                  <a:pt x="1323" y="771"/>
                  <a:pt x="1323" y="771"/>
                </a:cubicBezTo>
                <a:cubicBezTo>
                  <a:pt x="552" y="0"/>
                  <a:pt x="552" y="0"/>
                  <a:pt x="552" y="0"/>
                </a:cubicBezTo>
                <a:cubicBezTo>
                  <a:pt x="0" y="551"/>
                  <a:pt x="0" y="551"/>
                  <a:pt x="0" y="551"/>
                </a:cubicBezTo>
                <a:cubicBezTo>
                  <a:pt x="772" y="1322"/>
                  <a:pt x="772" y="1322"/>
                  <a:pt x="772" y="1322"/>
                </a:cubicBezTo>
                <a:lnTo>
                  <a:pt x="910" y="1185"/>
                </a:lnTo>
                <a:close/>
                <a:moveTo>
                  <a:pt x="1900" y="2768"/>
                </a:moveTo>
                <a:cubicBezTo>
                  <a:pt x="1900" y="2768"/>
                  <a:pt x="1901" y="2768"/>
                  <a:pt x="1901" y="2768"/>
                </a:cubicBezTo>
                <a:cubicBezTo>
                  <a:pt x="1900" y="2767"/>
                  <a:pt x="1900" y="2768"/>
                  <a:pt x="1900" y="2768"/>
                </a:cubicBezTo>
                <a:close/>
                <a:moveTo>
                  <a:pt x="2698" y="2075"/>
                </a:moveTo>
                <a:cubicBezTo>
                  <a:pt x="2698" y="2075"/>
                  <a:pt x="2225" y="2203"/>
                  <a:pt x="1901" y="2768"/>
                </a:cubicBezTo>
                <a:cubicBezTo>
                  <a:pt x="1926" y="2776"/>
                  <a:pt x="2770" y="3658"/>
                  <a:pt x="2770" y="3658"/>
                </a:cubicBezTo>
                <a:cubicBezTo>
                  <a:pt x="2923" y="3810"/>
                  <a:pt x="3169" y="3810"/>
                  <a:pt x="3321" y="3658"/>
                </a:cubicBezTo>
                <a:cubicBezTo>
                  <a:pt x="3542" y="3438"/>
                  <a:pt x="3542" y="3438"/>
                  <a:pt x="3542" y="3438"/>
                </a:cubicBezTo>
                <a:cubicBezTo>
                  <a:pt x="3694" y="3285"/>
                  <a:pt x="3694" y="3039"/>
                  <a:pt x="3542" y="2887"/>
                </a:cubicBezTo>
                <a:lnTo>
                  <a:pt x="2698" y="2075"/>
                </a:lnTo>
                <a:close/>
                <a:moveTo>
                  <a:pt x="3078" y="3506"/>
                </a:moveTo>
                <a:cubicBezTo>
                  <a:pt x="3040" y="3544"/>
                  <a:pt x="2978" y="3544"/>
                  <a:pt x="2940" y="3506"/>
                </a:cubicBezTo>
                <a:cubicBezTo>
                  <a:pt x="2231" y="2798"/>
                  <a:pt x="2231" y="2798"/>
                  <a:pt x="2231" y="2798"/>
                </a:cubicBezTo>
                <a:cubicBezTo>
                  <a:pt x="2193" y="2760"/>
                  <a:pt x="2193" y="2698"/>
                  <a:pt x="2231" y="2659"/>
                </a:cubicBezTo>
                <a:cubicBezTo>
                  <a:pt x="2270" y="2621"/>
                  <a:pt x="2332" y="2621"/>
                  <a:pt x="2370" y="2659"/>
                </a:cubicBezTo>
                <a:cubicBezTo>
                  <a:pt x="3078" y="3368"/>
                  <a:pt x="3078" y="3368"/>
                  <a:pt x="3078" y="3368"/>
                </a:cubicBezTo>
                <a:cubicBezTo>
                  <a:pt x="3116" y="3406"/>
                  <a:pt x="3116" y="3468"/>
                  <a:pt x="3078" y="3506"/>
                </a:cubicBezTo>
                <a:close/>
                <a:moveTo>
                  <a:pt x="3390" y="3194"/>
                </a:moveTo>
                <a:cubicBezTo>
                  <a:pt x="3352" y="3233"/>
                  <a:pt x="3290" y="3233"/>
                  <a:pt x="3251" y="3194"/>
                </a:cubicBezTo>
                <a:cubicBezTo>
                  <a:pt x="2543" y="2486"/>
                  <a:pt x="2543" y="2486"/>
                  <a:pt x="2543" y="2486"/>
                </a:cubicBezTo>
                <a:cubicBezTo>
                  <a:pt x="2505" y="2448"/>
                  <a:pt x="2505" y="2386"/>
                  <a:pt x="2543" y="2348"/>
                </a:cubicBezTo>
                <a:cubicBezTo>
                  <a:pt x="2581" y="2309"/>
                  <a:pt x="2643" y="2309"/>
                  <a:pt x="2682" y="2348"/>
                </a:cubicBezTo>
                <a:cubicBezTo>
                  <a:pt x="3390" y="3056"/>
                  <a:pt x="3390" y="3056"/>
                  <a:pt x="3390" y="3056"/>
                </a:cubicBezTo>
                <a:cubicBezTo>
                  <a:pt x="3428" y="3094"/>
                  <a:pt x="3428" y="3156"/>
                  <a:pt x="3390" y="319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A5A3826-1BFB-49BC-B942-D6C8A51F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1" y="1171789"/>
            <a:ext cx="2801656" cy="49825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2E86F39-385C-4310-92AE-E4752E14D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662" y="1218816"/>
            <a:ext cx="2698654" cy="479760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412186A-FB39-4C3B-B48C-FA2667C89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96" y="102976"/>
            <a:ext cx="1049512" cy="8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8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9"/>
          <p:cNvSpPr txBox="1"/>
          <p:nvPr/>
        </p:nvSpPr>
        <p:spPr>
          <a:xfrm>
            <a:off x="3822770" y="4147659"/>
            <a:ext cx="1994194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请替换文字内容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请替换文字内容，点击添加相关标题文字，修改文字内容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99648" y="4147659"/>
            <a:ext cx="1994194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请替换文字内容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请替换文字内容，点击添加相关标题文字，修改文字内容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C977482-4CC0-4E09-95A3-A616C337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3802">
            <a:off x="119512" y="722191"/>
            <a:ext cx="2585471" cy="459809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30B85EA-C4B4-4D45-9F3A-7F67EA1E2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281">
            <a:off x="2824161" y="722190"/>
            <a:ext cx="2585471" cy="459809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3017D00-0140-458D-854C-5D836F764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6998">
            <a:off x="5671958" y="722190"/>
            <a:ext cx="2585471" cy="459809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D53975A-4B77-4BD7-8657-90245CC60224}"/>
              </a:ext>
            </a:extLst>
          </p:cNvPr>
          <p:cNvSpPr txBox="1"/>
          <p:nvPr/>
        </p:nvSpPr>
        <p:spPr>
          <a:xfrm>
            <a:off x="8519755" y="1333500"/>
            <a:ext cx="3048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拍照翻译包括</a:t>
            </a:r>
            <a:r>
              <a:rPr lang="en-US" altLang="zh-CN" dirty="0">
                <a:solidFill>
                  <a:schemeClr val="tx2"/>
                </a:solidFill>
              </a:rPr>
              <a:t>2</a:t>
            </a:r>
            <a:r>
              <a:rPr lang="zh-CN" altLang="en-US" dirty="0">
                <a:solidFill>
                  <a:schemeClr val="tx2"/>
                </a:solidFill>
              </a:rPr>
              <a:t>部分，首先用相机直接对准文字可以识别并翻译文字，翻译的文字覆盖在原文字上。</a:t>
            </a:r>
            <a:endParaRPr lang="en-US" altLang="zh-CN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其次是点击停止按钮界面会锁定文字，可以点击屏幕选择要翻译的文字，系统会将其输出到下面的文本框上。点击开始翻译按钮系统会将翻译记录保存在数据库中并跳转到图三。</a:t>
            </a:r>
          </a:p>
        </p:txBody>
      </p:sp>
    </p:spTree>
    <p:extLst>
      <p:ext uri="{BB962C8B-B14F-4D97-AF65-F5344CB8AC3E}">
        <p14:creationId xmlns:p14="http://schemas.microsoft.com/office/powerpoint/2010/main" val="3115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2294" y="-320842"/>
            <a:ext cx="12332414" cy="7320223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4971024" y="2310062"/>
            <a:ext cx="2237874" cy="223787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099361" y="2438399"/>
            <a:ext cx="1975208" cy="1975208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57639" y="2918171"/>
            <a:ext cx="10406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6000" dirty="0">
                <a:cs typeface="+mn-ea"/>
                <a:sym typeface="+mn-lt"/>
              </a:rPr>
              <a:t>04</a:t>
            </a:r>
            <a:endParaRPr lang="zh-CN" altLang="en-US" sz="6000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93853" y="1435406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n w="1270">
                  <a:solidFill>
                    <a:schemeClr val="dk1">
                      <a:shade val="50000"/>
                    </a:schemeClr>
                  </a:solidFill>
                </a:ln>
                <a:cs typeface="+mn-ea"/>
                <a:sym typeface="+mn-lt"/>
              </a:rPr>
              <a:t>chapter</a:t>
            </a:r>
            <a:endParaRPr lang="zh-CN" altLang="en-US" sz="2800" dirty="0">
              <a:ln w="1270">
                <a:solidFill>
                  <a:schemeClr val="dk1">
                    <a:shade val="50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866871" y="4769999"/>
            <a:ext cx="4422203" cy="687574"/>
            <a:chOff x="3866871" y="4769999"/>
            <a:chExt cx="4422203" cy="687574"/>
          </a:xfrm>
        </p:grpSpPr>
        <p:grpSp>
          <p:nvGrpSpPr>
            <p:cNvPr id="24" name="Group 4"/>
            <p:cNvGrpSpPr>
              <a:grpSpLocks/>
            </p:cNvGrpSpPr>
            <p:nvPr/>
          </p:nvGrpSpPr>
          <p:grpSpPr bwMode="auto">
            <a:xfrm>
              <a:off x="4020967" y="5374827"/>
              <a:ext cx="4212000" cy="41887"/>
              <a:chOff x="1974" y="34"/>
              <a:chExt cx="4214" cy="320"/>
            </a:xfrm>
          </p:grpSpPr>
          <p:sp>
            <p:nvSpPr>
              <p:cNvPr id="2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4" y="34"/>
                <a:ext cx="4214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Rectangle 5"/>
              <p:cNvSpPr>
                <a:spLocks noChangeArrowheads="1"/>
              </p:cNvSpPr>
              <p:nvPr/>
            </p:nvSpPr>
            <p:spPr bwMode="auto">
              <a:xfrm>
                <a:off x="1977" y="36"/>
                <a:ext cx="842" cy="314"/>
              </a:xfrm>
              <a:prstGeom prst="rect">
                <a:avLst/>
              </a:pr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Rectangle 6"/>
              <p:cNvSpPr>
                <a:spLocks noChangeArrowheads="1"/>
              </p:cNvSpPr>
              <p:nvPr/>
            </p:nvSpPr>
            <p:spPr bwMode="auto">
              <a:xfrm>
                <a:off x="2819" y="36"/>
                <a:ext cx="842" cy="314"/>
              </a:xfrm>
              <a:prstGeom prst="rect">
                <a:avLst/>
              </a:pr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661" y="36"/>
                <a:ext cx="843" cy="314"/>
              </a:xfrm>
              <a:prstGeom prst="rect">
                <a:avLst/>
              </a:prstGeom>
              <a:solidFill>
                <a:srgbClr val="E56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auto">
              <a:xfrm>
                <a:off x="4504" y="36"/>
                <a:ext cx="842" cy="314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Rectangle 9"/>
              <p:cNvSpPr>
                <a:spLocks noChangeArrowheads="1"/>
              </p:cNvSpPr>
              <p:nvPr/>
            </p:nvSpPr>
            <p:spPr bwMode="auto">
              <a:xfrm>
                <a:off x="5346" y="36"/>
                <a:ext cx="842" cy="31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PA_副标题 2"/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3866871" y="4769999"/>
              <a:ext cx="4422203" cy="6875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200" dirty="0">
                  <a:cs typeface="+mn-ea"/>
                  <a:sym typeface="+mn-lt"/>
                </a:rPr>
                <a:t>项目特色与总结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79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073511" y="1858692"/>
            <a:ext cx="4044982" cy="4016758"/>
            <a:chOff x="7070680" y="1485705"/>
            <a:chExt cx="4469276" cy="4438095"/>
          </a:xfrm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30" tIns="45716" rIns="91430" bIns="45716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6" name="Freeform 67"/>
              <p:cNvSpPr>
                <a:spLocks/>
              </p:cNvSpPr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rgbClr val="37988E"/>
              </a:solidFill>
              <a:ln>
                <a:noFill/>
              </a:ln>
            </p:spPr>
            <p:txBody>
              <a:bodyPr vert="horz" wrap="square" lIns="91430" tIns="45716" rIns="91430" bIns="457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7" name="Freeform 67"/>
              <p:cNvSpPr>
                <a:spLocks/>
              </p:cNvSpPr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30" tIns="45716" rIns="91430" bIns="457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8" name="Freeform 67"/>
              <p:cNvSpPr>
                <a:spLocks/>
              </p:cNvSpPr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</p:spPr>
            <p:txBody>
              <a:bodyPr vert="horz" wrap="square" lIns="91430" tIns="45716" rIns="91430" bIns="457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9" name="Freeform 67"/>
              <p:cNvSpPr>
                <a:spLocks/>
              </p:cNvSpPr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rgbClr val="E56A39"/>
              </a:solidFill>
              <a:ln>
                <a:noFill/>
              </a:ln>
            </p:spPr>
            <p:txBody>
              <a:bodyPr vert="horz" wrap="square" lIns="91430" tIns="45716" rIns="91430" bIns="457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0" name="Freeform 67"/>
              <p:cNvSpPr>
                <a:spLocks/>
              </p:cNvSpPr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rgbClr val="37988E"/>
              </a:solidFill>
              <a:ln>
                <a:noFill/>
              </a:ln>
            </p:spPr>
            <p:txBody>
              <a:bodyPr vert="horz" wrap="square" lIns="91430" tIns="45716" rIns="91430" bIns="457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1" name="Freeform 67"/>
              <p:cNvSpPr>
                <a:spLocks/>
              </p:cNvSpPr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</p:spPr>
            <p:txBody>
              <a:bodyPr vert="horz" wrap="square" lIns="91430" tIns="45716" rIns="91430" bIns="457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2" name="Freeform 67"/>
              <p:cNvSpPr>
                <a:spLocks/>
              </p:cNvSpPr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rgbClr val="E56A39"/>
              </a:solidFill>
              <a:ln>
                <a:noFill/>
              </a:ln>
            </p:spPr>
            <p:txBody>
              <a:bodyPr vert="horz" wrap="square" lIns="91430" tIns="45716" rIns="91430" bIns="457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3" name="Freeform 67"/>
              <p:cNvSpPr>
                <a:spLocks/>
              </p:cNvSpPr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rgbClr val="FF9900">
                  <a:alpha val="70000"/>
                </a:srgbClr>
              </a:solidFill>
              <a:ln>
                <a:noFill/>
              </a:ln>
            </p:spPr>
            <p:txBody>
              <a:bodyPr vert="horz" wrap="square" lIns="91430" tIns="45716" rIns="91430" bIns="457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cs typeface="+mn-ea"/>
                  <a:sym typeface="+mn-lt"/>
                </a:endParaRPr>
              </a:p>
            </p:txBody>
          </p:sp>
          <p:sp>
            <p:nvSpPr>
              <p:cNvPr id="14" name="Freeform 67"/>
              <p:cNvSpPr>
                <a:spLocks/>
              </p:cNvSpPr>
              <p:nvPr/>
            </p:nvSpPr>
            <p:spPr bwMode="auto">
              <a:xfrm rot="9774375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rgbClr val="FF9900">
                  <a:alpha val="70000"/>
                </a:srgbClr>
              </a:solidFill>
              <a:ln>
                <a:noFill/>
              </a:ln>
            </p:spPr>
            <p:txBody>
              <a:bodyPr vert="horz" wrap="square" lIns="91430" tIns="45716" rIns="91430" bIns="45716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900">
                  <a:cs typeface="+mn-ea"/>
                  <a:sym typeface="+mn-lt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202683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cs typeface="+mn-ea"/>
                <a:sym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35118" y="2328074"/>
            <a:ext cx="2626468" cy="1026760"/>
            <a:chOff x="622302" y="2436701"/>
            <a:chExt cx="2626756" cy="1026874"/>
          </a:xfrm>
        </p:grpSpPr>
        <p:sp>
          <p:nvSpPr>
            <p:cNvPr id="25" name="Rectangle 24"/>
            <p:cNvSpPr/>
            <p:nvPr/>
          </p:nvSpPr>
          <p:spPr>
            <a:xfrm>
              <a:off x="622302" y="2805693"/>
              <a:ext cx="2626756" cy="657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点击复选框，下载语言包即可支持离线翻译</a:t>
              </a:r>
              <a:endParaRPr lang="en-GB" altLang="zh-CN" sz="758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19164" y="2436701"/>
              <a:ext cx="1723739" cy="429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支持离线翻译</a:t>
              </a:r>
              <a:endPara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58839" y="4234564"/>
            <a:ext cx="2496593" cy="1329826"/>
            <a:chOff x="842229" y="4475193"/>
            <a:chExt cx="2496867" cy="1329971"/>
          </a:xfrm>
        </p:grpSpPr>
        <p:sp>
          <p:nvSpPr>
            <p:cNvPr id="27" name="Rectangle 26"/>
            <p:cNvSpPr/>
            <p:nvPr/>
          </p:nvSpPr>
          <p:spPr>
            <a:xfrm>
              <a:off x="842229" y="4851786"/>
              <a:ext cx="2462751" cy="953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支持中、英、日、韩、法、西、饿、德、意等语言的翻译</a:t>
              </a:r>
              <a:endParaRPr lang="en-GB" altLang="zh-CN" sz="758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15357" y="4475193"/>
              <a:ext cx="1723739" cy="429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支持多国语言</a:t>
              </a:r>
              <a:endPara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07385" y="2207301"/>
            <a:ext cx="2482296" cy="1328737"/>
            <a:chOff x="8870059" y="2511349"/>
            <a:chExt cx="2482567" cy="1328882"/>
          </a:xfrm>
        </p:grpSpPr>
        <p:sp>
          <p:nvSpPr>
            <p:cNvPr id="29" name="Rectangle 28"/>
            <p:cNvSpPr/>
            <p:nvPr/>
          </p:nvSpPr>
          <p:spPr>
            <a:xfrm flipH="1">
              <a:off x="8889875" y="2886853"/>
              <a:ext cx="2462751" cy="953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文本翻译会自动保存在主界面的</a:t>
              </a:r>
              <a:r>
                <a:rPr lang="en-US" altLang="zh-CN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RecycleView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内，并且可以点击发音</a:t>
              </a:r>
              <a:endParaRPr lang="en-GB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8870059" y="2511349"/>
              <a:ext cx="2236754" cy="429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可以保存翻译记录</a:t>
              </a:r>
              <a:endPara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379754" y="4243581"/>
            <a:ext cx="2462481" cy="1329827"/>
            <a:chOff x="8942942" y="4475192"/>
            <a:chExt cx="2462751" cy="1329972"/>
          </a:xfrm>
        </p:grpSpPr>
        <p:sp>
          <p:nvSpPr>
            <p:cNvPr id="31" name="Rectangle 30"/>
            <p:cNvSpPr/>
            <p:nvPr/>
          </p:nvSpPr>
          <p:spPr>
            <a:xfrm flipH="1">
              <a:off x="8942942" y="4851786"/>
              <a:ext cx="2462751" cy="953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文本框设有清除和复制按钮，可以选择清除和复制内容</a:t>
              </a:r>
              <a:endParaRPr lang="en-GB" altLang="zh-CN" sz="758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10679882" y="4475192"/>
              <a:ext cx="184751" cy="427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ED860E75-A32E-4888-9532-699BAD93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项目特色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12EC-3547-4D34-9E02-54FBE31D3775}" type="slidenum">
              <a:rPr lang="zh-CN" altLang="en-US" smtClean="0">
                <a:cs typeface="+mn-ea"/>
                <a:sym typeface="+mn-lt"/>
              </a:rPr>
              <a:t>18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DA2B64-709F-45D8-B760-727D4F42C6F7}"/>
              </a:ext>
            </a:extLst>
          </p:cNvPr>
          <p:cNvSpPr/>
          <p:nvPr/>
        </p:nvSpPr>
        <p:spPr>
          <a:xfrm>
            <a:off x="8379754" y="4129395"/>
            <a:ext cx="2031325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可清除和复制内容</a:t>
            </a:r>
            <a:endParaRPr lang="en-GB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9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7867135" y="2979614"/>
            <a:ext cx="433895" cy="903047"/>
          </a:xfrm>
          <a:custGeom>
            <a:avLst/>
            <a:gdLst>
              <a:gd name="T0" fmla="*/ 280 w 280"/>
              <a:gd name="T1" fmla="*/ 278 h 862"/>
              <a:gd name="T2" fmla="*/ 280 w 280"/>
              <a:gd name="T3" fmla="*/ 862 h 862"/>
              <a:gd name="T4" fmla="*/ 0 w 280"/>
              <a:gd name="T5" fmla="*/ 582 h 862"/>
              <a:gd name="T6" fmla="*/ 0 w 280"/>
              <a:gd name="T7" fmla="*/ 0 h 862"/>
              <a:gd name="T8" fmla="*/ 3 w 280"/>
              <a:gd name="T9" fmla="*/ 0 h 862"/>
              <a:gd name="T10" fmla="*/ 280 w 280"/>
              <a:gd name="T11" fmla="*/ 278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862">
                <a:moveTo>
                  <a:pt x="280" y="278"/>
                </a:moveTo>
                <a:lnTo>
                  <a:pt x="280" y="862"/>
                </a:lnTo>
                <a:lnTo>
                  <a:pt x="0" y="582"/>
                </a:lnTo>
                <a:lnTo>
                  <a:pt x="0" y="0"/>
                </a:lnTo>
                <a:lnTo>
                  <a:pt x="3" y="0"/>
                </a:lnTo>
                <a:lnTo>
                  <a:pt x="280" y="278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txBody>
          <a:bodyPr vert="horz" wrap="square" lIns="105867" tIns="52933" rIns="105867" bIns="5293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27">
              <a:cs typeface="+mn-ea"/>
              <a:sym typeface="+mn-lt"/>
            </a:endParaRPr>
          </a:p>
        </p:txBody>
      </p:sp>
      <p:sp>
        <p:nvSpPr>
          <p:cNvPr id="8" name="Freeform 10"/>
          <p:cNvSpPr>
            <a:spLocks/>
          </p:cNvSpPr>
          <p:nvPr userDrawn="1"/>
        </p:nvSpPr>
        <p:spPr bwMode="auto">
          <a:xfrm>
            <a:off x="6570133" y="2972852"/>
            <a:ext cx="435446" cy="1176475"/>
          </a:xfrm>
          <a:custGeom>
            <a:avLst/>
            <a:gdLst>
              <a:gd name="T0" fmla="*/ 281 w 281"/>
              <a:gd name="T1" fmla="*/ 278 h 1123"/>
              <a:gd name="T2" fmla="*/ 281 w 281"/>
              <a:gd name="T3" fmla="*/ 1123 h 1123"/>
              <a:gd name="T4" fmla="*/ 0 w 281"/>
              <a:gd name="T5" fmla="*/ 842 h 1123"/>
              <a:gd name="T6" fmla="*/ 0 w 281"/>
              <a:gd name="T7" fmla="*/ 0 h 1123"/>
              <a:gd name="T8" fmla="*/ 278 w 281"/>
              <a:gd name="T9" fmla="*/ 278 h 1123"/>
              <a:gd name="T10" fmla="*/ 281 w 281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1123">
                <a:moveTo>
                  <a:pt x="281" y="278"/>
                </a:moveTo>
                <a:lnTo>
                  <a:pt x="281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1" y="278"/>
                </a:lnTo>
                <a:close/>
              </a:path>
            </a:pathLst>
          </a:custGeom>
          <a:solidFill>
            <a:srgbClr val="37988E"/>
          </a:solidFill>
          <a:ln>
            <a:noFill/>
          </a:ln>
        </p:spPr>
        <p:txBody>
          <a:bodyPr vert="horz" wrap="square" lIns="105867" tIns="52933" rIns="105867" bIns="5293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27">
              <a:cs typeface="+mn-ea"/>
              <a:sym typeface="+mn-lt"/>
            </a:endParaRPr>
          </a:p>
        </p:txBody>
      </p:sp>
      <p:sp>
        <p:nvSpPr>
          <p:cNvPr id="10" name="Freeform 12"/>
          <p:cNvSpPr>
            <a:spLocks/>
          </p:cNvSpPr>
          <p:nvPr userDrawn="1"/>
        </p:nvSpPr>
        <p:spPr bwMode="auto">
          <a:xfrm>
            <a:off x="5242100" y="2972852"/>
            <a:ext cx="433895" cy="1176475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85000"/>
            </a:schemeClr>
          </a:solidFill>
          <a:ln>
            <a:noFill/>
          </a:ln>
        </p:spPr>
        <p:txBody>
          <a:bodyPr vert="horz" wrap="square" lIns="105867" tIns="52933" rIns="105867" bIns="5293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27">
              <a:cs typeface="+mn-ea"/>
              <a:sym typeface="+mn-lt"/>
            </a:endParaRPr>
          </a:p>
        </p:txBody>
      </p:sp>
      <p:sp>
        <p:nvSpPr>
          <p:cNvPr id="12" name="Freeform 14"/>
          <p:cNvSpPr>
            <a:spLocks/>
          </p:cNvSpPr>
          <p:nvPr userDrawn="1"/>
        </p:nvSpPr>
        <p:spPr bwMode="auto">
          <a:xfrm>
            <a:off x="3914068" y="2972852"/>
            <a:ext cx="433895" cy="1176475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solidFill>
            <a:srgbClr val="E56A39"/>
          </a:solidFill>
          <a:ln>
            <a:noFill/>
          </a:ln>
        </p:spPr>
        <p:txBody>
          <a:bodyPr vert="horz" wrap="square" lIns="105867" tIns="52933" rIns="105867" bIns="5293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27">
              <a:cs typeface="+mn-ea"/>
              <a:sym typeface="+mn-lt"/>
            </a:endParaRPr>
          </a:p>
        </p:txBody>
      </p:sp>
      <p:sp>
        <p:nvSpPr>
          <p:cNvPr id="14" name="Freeform 16"/>
          <p:cNvSpPr>
            <a:spLocks/>
          </p:cNvSpPr>
          <p:nvPr userDrawn="1"/>
        </p:nvSpPr>
        <p:spPr bwMode="auto">
          <a:xfrm>
            <a:off x="2586034" y="2972852"/>
            <a:ext cx="433895" cy="1176475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solidFill>
            <a:srgbClr val="336699"/>
          </a:solidFill>
          <a:ln>
            <a:noFill/>
          </a:ln>
        </p:spPr>
        <p:txBody>
          <a:bodyPr vert="horz" wrap="square" lIns="105867" tIns="52933" rIns="105867" bIns="5293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27">
              <a:cs typeface="+mn-ea"/>
              <a:sym typeface="+mn-lt"/>
            </a:endParaRPr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8301030" y="3134091"/>
            <a:ext cx="956121" cy="889427"/>
          </a:xfrm>
          <a:custGeom>
            <a:avLst/>
            <a:gdLst>
              <a:gd name="T0" fmla="*/ 210 w 617"/>
              <a:gd name="T1" fmla="*/ 849 h 849"/>
              <a:gd name="T2" fmla="*/ 210 w 617"/>
              <a:gd name="T3" fmla="*/ 717 h 849"/>
              <a:gd name="T4" fmla="*/ 0 w 617"/>
              <a:gd name="T5" fmla="*/ 717 h 849"/>
              <a:gd name="T6" fmla="*/ 0 w 617"/>
              <a:gd name="T7" fmla="*/ 133 h 849"/>
              <a:gd name="T8" fmla="*/ 210 w 617"/>
              <a:gd name="T9" fmla="*/ 133 h 849"/>
              <a:gd name="T10" fmla="*/ 210 w 617"/>
              <a:gd name="T11" fmla="*/ 0 h 849"/>
              <a:gd name="T12" fmla="*/ 617 w 617"/>
              <a:gd name="T13" fmla="*/ 424 h 849"/>
              <a:gd name="T14" fmla="*/ 210 w 617"/>
              <a:gd name="T15" fmla="*/ 849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7" h="849">
                <a:moveTo>
                  <a:pt x="210" y="849"/>
                </a:moveTo>
                <a:lnTo>
                  <a:pt x="210" y="717"/>
                </a:lnTo>
                <a:lnTo>
                  <a:pt x="0" y="717"/>
                </a:lnTo>
                <a:lnTo>
                  <a:pt x="0" y="133"/>
                </a:lnTo>
                <a:lnTo>
                  <a:pt x="210" y="133"/>
                </a:lnTo>
                <a:lnTo>
                  <a:pt x="210" y="0"/>
                </a:lnTo>
                <a:lnTo>
                  <a:pt x="617" y="424"/>
                </a:lnTo>
                <a:lnTo>
                  <a:pt x="210" y="849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txBody>
          <a:bodyPr vert="horz" wrap="square" lIns="105867" tIns="52933" rIns="105867" bIns="5293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27" dirty="0"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594040" y="2972853"/>
            <a:ext cx="1111085" cy="1172285"/>
            <a:chOff x="882491" y="2261909"/>
            <a:chExt cx="959665" cy="1012525"/>
          </a:xfrm>
        </p:grpSpPr>
        <p:sp>
          <p:nvSpPr>
            <p:cNvPr id="13" name="Freeform 15"/>
            <p:cNvSpPr>
              <a:spLocks/>
            </p:cNvSpPr>
            <p:nvPr userDrawn="1"/>
          </p:nvSpPr>
          <p:spPr bwMode="auto">
            <a:xfrm>
              <a:off x="967016" y="2261909"/>
              <a:ext cx="772282" cy="1012525"/>
            </a:xfrm>
            <a:custGeom>
              <a:avLst/>
              <a:gdLst>
                <a:gd name="T0" fmla="*/ 577 w 577"/>
                <a:gd name="T1" fmla="*/ 0 h 1119"/>
                <a:gd name="T2" fmla="*/ 577 w 577"/>
                <a:gd name="T3" fmla="*/ 1119 h 1119"/>
                <a:gd name="T4" fmla="*/ 288 w 577"/>
                <a:gd name="T5" fmla="*/ 840 h 1119"/>
                <a:gd name="T6" fmla="*/ 0 w 577"/>
                <a:gd name="T7" fmla="*/ 1118 h 1119"/>
                <a:gd name="T8" fmla="*/ 0 w 577"/>
                <a:gd name="T9" fmla="*/ 0 h 1119"/>
                <a:gd name="T10" fmla="*/ 577 w 577"/>
                <a:gd name="T1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7" h="1119">
                  <a:moveTo>
                    <a:pt x="577" y="0"/>
                  </a:moveTo>
                  <a:lnTo>
                    <a:pt x="577" y="1119"/>
                  </a:lnTo>
                  <a:lnTo>
                    <a:pt x="288" y="840"/>
                  </a:lnTo>
                  <a:lnTo>
                    <a:pt x="0" y="1118"/>
                  </a:lnTo>
                  <a:lnTo>
                    <a:pt x="0" y="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336699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867" tIns="52933" rIns="105867" bIns="52933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27">
                <a:cs typeface="+mn-ea"/>
                <a:sym typeface="+mn-lt"/>
              </a:endParaRPr>
            </a:p>
          </p:txBody>
        </p:sp>
        <p:sp>
          <p:nvSpPr>
            <p:cNvPr id="16" name="Text Placeholder 59"/>
            <p:cNvSpPr txBox="1">
              <a:spLocks/>
            </p:cNvSpPr>
            <p:nvPr/>
          </p:nvSpPr>
          <p:spPr>
            <a:xfrm>
              <a:off x="882491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275" dirty="0">
                  <a:latin typeface="+mn-lt"/>
                  <a:ea typeface="+mn-ea"/>
                  <a:cs typeface="+mn-ea"/>
                  <a:sym typeface="+mn-lt"/>
                </a:rPr>
                <a:t>一</a:t>
              </a:r>
              <a:endParaRPr lang="en-US" sz="2275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922072" y="2972852"/>
            <a:ext cx="1111085" cy="1176475"/>
            <a:chOff x="2029538" y="2261909"/>
            <a:chExt cx="959665" cy="1016144"/>
          </a:xfrm>
          <a:solidFill>
            <a:srgbClr val="385C6C"/>
          </a:solidFill>
        </p:grpSpPr>
        <p:sp>
          <p:nvSpPr>
            <p:cNvPr id="11" name="Rectangle 13"/>
            <p:cNvSpPr>
              <a:spLocks noChangeArrowheads="1"/>
            </p:cNvSpPr>
            <p:nvPr userDrawn="1"/>
          </p:nvSpPr>
          <p:spPr bwMode="auto">
            <a:xfrm>
              <a:off x="2114063" y="2261909"/>
              <a:ext cx="772282" cy="1016144"/>
            </a:xfrm>
            <a:prstGeom prst="rect">
              <a:avLst/>
            </a:prstGeom>
            <a:solidFill>
              <a:srgbClr val="E56A39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5867" tIns="52933" rIns="105867" bIns="52933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27">
                <a:cs typeface="+mn-ea"/>
                <a:sym typeface="+mn-lt"/>
              </a:endParaRPr>
            </a:p>
          </p:txBody>
        </p:sp>
        <p:sp>
          <p:nvSpPr>
            <p:cNvPr id="17" name="Text Placeholder 59"/>
            <p:cNvSpPr txBox="1">
              <a:spLocks/>
            </p:cNvSpPr>
            <p:nvPr/>
          </p:nvSpPr>
          <p:spPr>
            <a:xfrm>
              <a:off x="2029538" y="2383410"/>
              <a:ext cx="959665" cy="6773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275" dirty="0">
                  <a:latin typeface="+mn-lt"/>
                  <a:ea typeface="+mn-ea"/>
                  <a:cs typeface="+mn-ea"/>
                  <a:sym typeface="+mn-lt"/>
                </a:rPr>
                <a:t>二</a:t>
              </a:r>
              <a:endParaRPr lang="en-US" sz="2275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250105" y="2972853"/>
            <a:ext cx="1111085" cy="1176475"/>
            <a:chOff x="3176585" y="2261910"/>
            <a:chExt cx="959665" cy="1016144"/>
          </a:xfrm>
        </p:grpSpPr>
        <p:sp>
          <p:nvSpPr>
            <p:cNvPr id="9" name="Rectangle 11"/>
            <p:cNvSpPr>
              <a:spLocks noChangeArrowheads="1"/>
            </p:cNvSpPr>
            <p:nvPr userDrawn="1"/>
          </p:nvSpPr>
          <p:spPr bwMode="auto">
            <a:xfrm>
              <a:off x="3261109" y="2261910"/>
              <a:ext cx="772282" cy="101614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5867" tIns="52933" rIns="105867" bIns="52933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27" dirty="0">
                <a:cs typeface="+mn-ea"/>
                <a:sym typeface="+mn-lt"/>
              </a:endParaRPr>
            </a:p>
          </p:txBody>
        </p:sp>
        <p:sp>
          <p:nvSpPr>
            <p:cNvPr id="18" name="Text Placeholder 59"/>
            <p:cNvSpPr txBox="1">
              <a:spLocks/>
            </p:cNvSpPr>
            <p:nvPr/>
          </p:nvSpPr>
          <p:spPr>
            <a:xfrm>
              <a:off x="3176585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275" dirty="0">
                  <a:latin typeface="+mn-lt"/>
                  <a:ea typeface="+mn-ea"/>
                  <a:cs typeface="+mn-ea"/>
                  <a:sym typeface="+mn-lt"/>
                </a:rPr>
                <a:t>三</a:t>
              </a:r>
              <a:endParaRPr lang="en-US" sz="2275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578136" y="2972852"/>
            <a:ext cx="1111085" cy="1176475"/>
            <a:chOff x="4323632" y="2261909"/>
            <a:chExt cx="959665" cy="1016144"/>
          </a:xfrm>
          <a:solidFill>
            <a:srgbClr val="385C6C"/>
          </a:solidFill>
        </p:grpSpPr>
        <p:sp>
          <p:nvSpPr>
            <p:cNvPr id="7" name="Rectangle 9"/>
            <p:cNvSpPr>
              <a:spLocks noChangeArrowheads="1"/>
            </p:cNvSpPr>
            <p:nvPr userDrawn="1"/>
          </p:nvSpPr>
          <p:spPr bwMode="auto">
            <a:xfrm>
              <a:off x="4408157" y="2261909"/>
              <a:ext cx="772282" cy="1016144"/>
            </a:xfrm>
            <a:prstGeom prst="rect">
              <a:avLst/>
            </a:prstGeom>
            <a:solidFill>
              <a:srgbClr val="37988E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5867" tIns="52933" rIns="105867" bIns="52933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27">
                <a:cs typeface="+mn-ea"/>
                <a:sym typeface="+mn-lt"/>
              </a:endParaRPr>
            </a:p>
          </p:txBody>
        </p:sp>
        <p:sp>
          <p:nvSpPr>
            <p:cNvPr id="19" name="Text Placeholder 59"/>
            <p:cNvSpPr txBox="1">
              <a:spLocks/>
            </p:cNvSpPr>
            <p:nvPr/>
          </p:nvSpPr>
          <p:spPr>
            <a:xfrm>
              <a:off x="4323632" y="2383410"/>
              <a:ext cx="959665" cy="677314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b="0" kern="1200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27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四</a:t>
              </a:r>
              <a:endParaRPr lang="en-US" sz="227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903248" y="2972852"/>
            <a:ext cx="1111085" cy="1176475"/>
            <a:chOff x="5468157" y="2261909"/>
            <a:chExt cx="959665" cy="1016144"/>
          </a:xfrm>
        </p:grpSpPr>
        <p:sp>
          <p:nvSpPr>
            <p:cNvPr id="5" name="Rectangle 7"/>
            <p:cNvSpPr>
              <a:spLocks noChangeArrowheads="1"/>
            </p:cNvSpPr>
            <p:nvPr userDrawn="1"/>
          </p:nvSpPr>
          <p:spPr bwMode="auto">
            <a:xfrm>
              <a:off x="5556542" y="2261909"/>
              <a:ext cx="770944" cy="1016144"/>
            </a:xfrm>
            <a:prstGeom prst="rect">
              <a:avLst/>
            </a:prstGeom>
            <a:solidFill>
              <a:srgbClr val="FF9900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5867" tIns="52933" rIns="105867" bIns="52933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27" dirty="0">
                <a:cs typeface="+mn-ea"/>
                <a:sym typeface="+mn-lt"/>
              </a:endParaRPr>
            </a:p>
          </p:txBody>
        </p:sp>
        <p:sp>
          <p:nvSpPr>
            <p:cNvPr id="20" name="Text Placeholder 59"/>
            <p:cNvSpPr txBox="1">
              <a:spLocks/>
            </p:cNvSpPr>
            <p:nvPr/>
          </p:nvSpPr>
          <p:spPr>
            <a:xfrm>
              <a:off x="5468157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2275" dirty="0">
                  <a:latin typeface="+mn-lt"/>
                  <a:ea typeface="+mn-ea"/>
                  <a:cs typeface="+mn-ea"/>
                  <a:sym typeface="+mn-lt"/>
                </a:rPr>
                <a:t>五</a:t>
              </a:r>
              <a:endParaRPr lang="en-US" sz="2275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1" name="Text Placeholder 59"/>
          <p:cNvSpPr txBox="1">
            <a:spLocks/>
          </p:cNvSpPr>
          <p:nvPr/>
        </p:nvSpPr>
        <p:spPr>
          <a:xfrm>
            <a:off x="8235750" y="3113523"/>
            <a:ext cx="1111085" cy="784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sz="2275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Text Placeholder 59"/>
          <p:cNvSpPr txBox="1">
            <a:spLocks/>
          </p:cNvSpPr>
          <p:nvPr/>
        </p:nvSpPr>
        <p:spPr>
          <a:xfrm>
            <a:off x="3160207" y="4918642"/>
            <a:ext cx="2081893" cy="145187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Vision Translation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是一款以拍照翻译为主的翻译软件，包含了文本翻译、语音翻译和拍照翻译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部分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3" name="Straight Connector 54"/>
          <p:cNvCxnSpPr/>
          <p:nvPr/>
        </p:nvCxnSpPr>
        <p:spPr>
          <a:xfrm>
            <a:off x="3019931" y="4143128"/>
            <a:ext cx="0" cy="1272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59"/>
          <p:cNvSpPr txBox="1">
            <a:spLocks/>
          </p:cNvSpPr>
          <p:nvPr/>
        </p:nvSpPr>
        <p:spPr>
          <a:xfrm>
            <a:off x="5815613" y="4918642"/>
            <a:ext cx="4490436" cy="145187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开发中也出现了很多的问题，如文本有换行翻译、自动对焦和文本锁定、无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UI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识别语音听写等问题。在出现整合的过程中也出现了很多问题，在出现问题的时候不要着急，慢慢检查，仔细看报错信息，逐步调试，多多尝试，总能解决问题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5" name="Straight Connector 56"/>
          <p:cNvCxnSpPr/>
          <p:nvPr/>
        </p:nvCxnSpPr>
        <p:spPr>
          <a:xfrm>
            <a:off x="5675339" y="4143128"/>
            <a:ext cx="0" cy="1272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59"/>
          <p:cNvSpPr txBox="1">
            <a:spLocks/>
          </p:cNvSpPr>
          <p:nvPr/>
        </p:nvSpPr>
        <p:spPr>
          <a:xfrm>
            <a:off x="1832175" y="1659404"/>
            <a:ext cx="2081893" cy="11564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通过本次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Vision Translation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的制作，让我们对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android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开发过程有了一定的了解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Text Placeholder 59"/>
          <p:cNvSpPr txBox="1">
            <a:spLocks/>
          </p:cNvSpPr>
          <p:nvPr/>
        </p:nvSpPr>
        <p:spPr>
          <a:xfrm>
            <a:off x="4487581" y="1659404"/>
            <a:ext cx="2081893" cy="11564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借助了一些外部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API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SDK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，结合相应的开发文档，不断尝试，编写出实现功能的代码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Text Placeholder 59"/>
          <p:cNvSpPr txBox="1">
            <a:spLocks/>
          </p:cNvSpPr>
          <p:nvPr/>
        </p:nvSpPr>
        <p:spPr>
          <a:xfrm>
            <a:off x="7145853" y="1659404"/>
            <a:ext cx="3474512" cy="11564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在项目开发过程中，小组人员的任务要非常明确。项目的结构和内部文件的命名要规范，方便程序的完善、扩展和管理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1" name="Straight Connector 62"/>
          <p:cNvCxnSpPr/>
          <p:nvPr/>
        </p:nvCxnSpPr>
        <p:spPr>
          <a:xfrm>
            <a:off x="1701054" y="1706919"/>
            <a:ext cx="0" cy="1272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63"/>
          <p:cNvCxnSpPr/>
          <p:nvPr/>
        </p:nvCxnSpPr>
        <p:spPr>
          <a:xfrm>
            <a:off x="4356084" y="1706919"/>
            <a:ext cx="0" cy="1272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64"/>
          <p:cNvCxnSpPr/>
          <p:nvPr/>
        </p:nvCxnSpPr>
        <p:spPr>
          <a:xfrm>
            <a:off x="7009404" y="1706919"/>
            <a:ext cx="0" cy="1272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标题 33">
            <a:extLst>
              <a:ext uri="{FF2B5EF4-FFF2-40B4-BE49-F238E27FC236}">
                <a16:creationId xmlns:a16="http://schemas.microsoft.com/office/drawing/2014/main" id="{1C574333-A083-48A2-B53B-E6719D6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312EC-3547-4D34-9E02-54FBE31D3775}" type="slidenum">
              <a:rPr lang="zh-CN" altLang="en-US" smtClean="0">
                <a:cs typeface="+mn-ea"/>
                <a:sym typeface="+mn-lt"/>
              </a:rPr>
              <a:t>19</a:t>
            </a:fld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353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8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3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3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8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8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2" grpId="0" animBg="1"/>
      <p:bldP spid="14" grpId="0" animBg="1"/>
      <p:bldP spid="15" grpId="0" animBg="1"/>
      <p:bldP spid="22" grpId="0"/>
      <p:bldP spid="24" grpId="0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846220" y="-846223"/>
            <a:ext cx="6857999" cy="8550443"/>
          </a:xfrm>
        </p:spPr>
      </p:pic>
      <p:sp>
        <p:nvSpPr>
          <p:cNvPr id="6" name="矩形 5"/>
          <p:cNvSpPr/>
          <p:nvPr/>
        </p:nvSpPr>
        <p:spPr>
          <a:xfrm>
            <a:off x="3084086" y="24061"/>
            <a:ext cx="57531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5000">
                <a:srgbClr val="FFFFFF">
                  <a:alpha val="0"/>
                </a:srgb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12013" y="2622064"/>
            <a:ext cx="2159988" cy="1218530"/>
            <a:chOff x="2412013" y="2622064"/>
            <a:chExt cx="2159988" cy="1218530"/>
          </a:xfrm>
        </p:grpSpPr>
        <p:sp>
          <p:nvSpPr>
            <p:cNvPr id="7" name="文本框 6"/>
            <p:cNvSpPr txBox="1"/>
            <p:nvPr/>
          </p:nvSpPr>
          <p:spPr>
            <a:xfrm>
              <a:off x="2412013" y="2622064"/>
              <a:ext cx="21599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dirty="0"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46940" y="3317374"/>
              <a:ext cx="1920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n w="2540">
                    <a:solidFill>
                      <a:schemeClr val="dk1">
                        <a:shade val="50000"/>
                      </a:schemeClr>
                    </a:solidFill>
                  </a:ln>
                  <a:cs typeface="+mn-ea"/>
                  <a:sym typeface="+mn-lt"/>
                </a:rPr>
                <a:t>CONTENT</a:t>
              </a:r>
              <a:endParaRPr lang="zh-CN" altLang="en-US" sz="2800" dirty="0">
                <a:ln w="2540">
                  <a:solidFill>
                    <a:schemeClr val="dk1">
                      <a:shade val="50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" name="圆角矩形 15"/>
          <p:cNvSpPr/>
          <p:nvPr/>
        </p:nvSpPr>
        <p:spPr>
          <a:xfrm>
            <a:off x="5788859" y="1380244"/>
            <a:ext cx="705477" cy="7054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圆角矩形 16"/>
          <p:cNvSpPr/>
          <p:nvPr/>
        </p:nvSpPr>
        <p:spPr>
          <a:xfrm>
            <a:off x="5788859" y="2602893"/>
            <a:ext cx="705477" cy="7054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圆角矩形 17"/>
          <p:cNvSpPr/>
          <p:nvPr/>
        </p:nvSpPr>
        <p:spPr>
          <a:xfrm>
            <a:off x="5818557" y="3825542"/>
            <a:ext cx="705477" cy="7054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圆角矩形 18"/>
          <p:cNvSpPr/>
          <p:nvPr/>
        </p:nvSpPr>
        <p:spPr>
          <a:xfrm>
            <a:off x="5788859" y="5048190"/>
            <a:ext cx="705477" cy="7054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36295" y="3978225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000" dirty="0">
                <a:cs typeface="+mn-ea"/>
                <a:sym typeface="+mn-lt"/>
              </a:rPr>
              <a:t>03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07104" y="149266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背景技术介绍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103122" y="272479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应用程序架构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092605" y="394385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系统功能介绍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092606" y="517009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项目特色与总结</a:t>
            </a:r>
          </a:p>
        </p:txBody>
      </p:sp>
      <p:sp>
        <p:nvSpPr>
          <p:cNvPr id="27" name="圆角矩形 15"/>
          <p:cNvSpPr/>
          <p:nvPr/>
        </p:nvSpPr>
        <p:spPr>
          <a:xfrm>
            <a:off x="5835597" y="1426982"/>
            <a:ext cx="612000" cy="612000"/>
          </a:xfrm>
          <a:prstGeom prst="ellipse">
            <a:avLst/>
          </a:prstGeom>
          <a:noFill/>
          <a:ln>
            <a:solidFill>
              <a:srgbClr val="33669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圆角矩形 16"/>
          <p:cNvSpPr/>
          <p:nvPr/>
        </p:nvSpPr>
        <p:spPr>
          <a:xfrm>
            <a:off x="5835597" y="2649631"/>
            <a:ext cx="612000" cy="612000"/>
          </a:xfrm>
          <a:prstGeom prst="ellipse">
            <a:avLst/>
          </a:prstGeom>
          <a:noFill/>
          <a:ln>
            <a:solidFill>
              <a:srgbClr val="E56A3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圆角矩形 17"/>
          <p:cNvSpPr/>
          <p:nvPr/>
        </p:nvSpPr>
        <p:spPr>
          <a:xfrm>
            <a:off x="5865295" y="3872280"/>
            <a:ext cx="612000" cy="612000"/>
          </a:xfrm>
          <a:prstGeom prst="ellipse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圆角矩形 18"/>
          <p:cNvSpPr/>
          <p:nvPr/>
        </p:nvSpPr>
        <p:spPr>
          <a:xfrm>
            <a:off x="5856033" y="5098829"/>
            <a:ext cx="612000" cy="612000"/>
          </a:xfrm>
          <a:prstGeom prst="ellipse">
            <a:avLst/>
          </a:prstGeom>
          <a:noFill/>
          <a:ln>
            <a:solidFill>
              <a:srgbClr val="37988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9242"/>
              </p:ext>
            </p:extLst>
          </p:nvPr>
        </p:nvGraphicFramePr>
        <p:xfrm>
          <a:off x="3592032" y="7475220"/>
          <a:ext cx="500793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87">
                  <a:extLst>
                    <a:ext uri="{9D8B030D-6E8A-4147-A177-3AD203B41FA5}">
                      <a16:colId xmlns:a16="http://schemas.microsoft.com/office/drawing/2014/main" val="3521875268"/>
                    </a:ext>
                  </a:extLst>
                </a:gridCol>
                <a:gridCol w="1001587">
                  <a:extLst>
                    <a:ext uri="{9D8B030D-6E8A-4147-A177-3AD203B41FA5}">
                      <a16:colId xmlns:a16="http://schemas.microsoft.com/office/drawing/2014/main" val="3125448835"/>
                    </a:ext>
                  </a:extLst>
                </a:gridCol>
                <a:gridCol w="1001587">
                  <a:extLst>
                    <a:ext uri="{9D8B030D-6E8A-4147-A177-3AD203B41FA5}">
                      <a16:colId xmlns:a16="http://schemas.microsoft.com/office/drawing/2014/main" val="2373767180"/>
                    </a:ext>
                  </a:extLst>
                </a:gridCol>
                <a:gridCol w="1001587">
                  <a:extLst>
                    <a:ext uri="{9D8B030D-6E8A-4147-A177-3AD203B41FA5}">
                      <a16:colId xmlns:a16="http://schemas.microsoft.com/office/drawing/2014/main" val="2225367344"/>
                    </a:ext>
                  </a:extLst>
                </a:gridCol>
                <a:gridCol w="1001587">
                  <a:extLst>
                    <a:ext uri="{9D8B030D-6E8A-4147-A177-3AD203B41FA5}">
                      <a16:colId xmlns:a16="http://schemas.microsoft.com/office/drawing/2014/main" val="1751944218"/>
                    </a:ext>
                  </a:extLst>
                </a:gridCol>
              </a:tblGrid>
              <a:tr h="124114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6A3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170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76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27" grpId="0" animBg="1"/>
      <p:bldP spid="28" grpId="0" animBg="1"/>
      <p:bldP spid="29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0152" y="0"/>
            <a:ext cx="12192000" cy="6858000"/>
          </a:xfrm>
          <a:prstGeom prst="rect">
            <a:avLst/>
          </a:prstGeom>
        </p:spPr>
      </p:pic>
      <p:sp>
        <p:nvSpPr>
          <p:cNvPr id="5" name="PA_副标题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395537" y="3085213"/>
            <a:ext cx="3168767" cy="687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000" dirty="0">
                <a:cs typeface="+mn-ea"/>
                <a:sym typeface="+mn-lt"/>
              </a:rPr>
              <a:t>感谢聆听</a:t>
            </a:r>
          </a:p>
        </p:txBody>
      </p:sp>
      <p:sp>
        <p:nvSpPr>
          <p:cNvPr id="6" name="PA_副标题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302071" y="3747374"/>
            <a:ext cx="5423807" cy="87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4539920" y="3946584"/>
            <a:ext cx="2880000" cy="41887"/>
            <a:chOff x="1974" y="34"/>
            <a:chExt cx="4214" cy="320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74" y="34"/>
              <a:ext cx="421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1977" y="36"/>
              <a:ext cx="842" cy="314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819" y="36"/>
              <a:ext cx="842" cy="314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661" y="36"/>
              <a:ext cx="843" cy="314"/>
            </a:xfrm>
            <a:prstGeom prst="rect">
              <a:avLst/>
            </a:prstGeom>
            <a:solidFill>
              <a:srgbClr val="E56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4504" y="36"/>
              <a:ext cx="842" cy="31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5346" y="36"/>
              <a:ext cx="842" cy="31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PA_副标题 2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9312633" y="6084986"/>
            <a:ext cx="2517876" cy="458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800" dirty="0">
                <a:cs typeface="+mn-ea"/>
                <a:sym typeface="+mn-lt"/>
              </a:rPr>
              <a:t>From : </a:t>
            </a:r>
            <a:r>
              <a:rPr lang="zh-CN" altLang="en-US" sz="1800" dirty="0">
                <a:cs typeface="+mn-ea"/>
                <a:sym typeface="+mn-lt"/>
              </a:rPr>
              <a:t>杠</a:t>
            </a:r>
            <a:r>
              <a:rPr lang="zh-CN" altLang="en-US" sz="1800">
                <a:cs typeface="+mn-ea"/>
                <a:sym typeface="+mn-lt"/>
              </a:rPr>
              <a:t>起</a:t>
            </a:r>
            <a:r>
              <a:rPr lang="zh-CN" altLang="en-US" sz="1800" dirty="0">
                <a:cs typeface="+mn-ea"/>
                <a:sym typeface="+mn-lt"/>
              </a:rPr>
              <a:t>地球小组</a:t>
            </a:r>
          </a:p>
        </p:txBody>
      </p:sp>
    </p:spTree>
    <p:extLst>
      <p:ext uri="{BB962C8B-B14F-4D97-AF65-F5344CB8AC3E}">
        <p14:creationId xmlns:p14="http://schemas.microsoft.com/office/powerpoint/2010/main" val="395776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2294" y="-320842"/>
            <a:ext cx="12332414" cy="7320223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4971024" y="2310062"/>
            <a:ext cx="2237874" cy="223787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099361" y="2438399"/>
            <a:ext cx="1975208" cy="1975208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57639" y="2918171"/>
            <a:ext cx="10406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6000" dirty="0">
                <a:cs typeface="+mn-ea"/>
                <a:sym typeface="+mn-lt"/>
              </a:rPr>
              <a:t>01</a:t>
            </a:r>
            <a:endParaRPr lang="zh-CN" altLang="en-US" sz="6000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93853" y="1435406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n w="1270">
                  <a:solidFill>
                    <a:schemeClr val="dk1">
                      <a:shade val="50000"/>
                    </a:schemeClr>
                  </a:solidFill>
                </a:ln>
                <a:cs typeface="+mn-ea"/>
                <a:sym typeface="+mn-lt"/>
              </a:rPr>
              <a:t>chapter</a:t>
            </a:r>
            <a:endParaRPr lang="zh-CN" altLang="en-US" sz="2800" dirty="0">
              <a:ln w="1270">
                <a:solidFill>
                  <a:schemeClr val="dk1">
                    <a:shade val="50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866871" y="4769999"/>
            <a:ext cx="4422203" cy="687574"/>
            <a:chOff x="3866871" y="4769999"/>
            <a:chExt cx="4422203" cy="687574"/>
          </a:xfrm>
        </p:grpSpPr>
        <p:grpSp>
          <p:nvGrpSpPr>
            <p:cNvPr id="24" name="Group 4"/>
            <p:cNvGrpSpPr>
              <a:grpSpLocks/>
            </p:cNvGrpSpPr>
            <p:nvPr/>
          </p:nvGrpSpPr>
          <p:grpSpPr bwMode="auto">
            <a:xfrm>
              <a:off x="4020967" y="5374827"/>
              <a:ext cx="4212000" cy="41887"/>
              <a:chOff x="1974" y="34"/>
              <a:chExt cx="4214" cy="320"/>
            </a:xfrm>
          </p:grpSpPr>
          <p:sp>
            <p:nvSpPr>
              <p:cNvPr id="2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4" y="34"/>
                <a:ext cx="4214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Rectangle 5"/>
              <p:cNvSpPr>
                <a:spLocks noChangeArrowheads="1"/>
              </p:cNvSpPr>
              <p:nvPr/>
            </p:nvSpPr>
            <p:spPr bwMode="auto">
              <a:xfrm>
                <a:off x="1977" y="36"/>
                <a:ext cx="842" cy="314"/>
              </a:xfrm>
              <a:prstGeom prst="rect">
                <a:avLst/>
              </a:pr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Rectangle 6"/>
              <p:cNvSpPr>
                <a:spLocks noChangeArrowheads="1"/>
              </p:cNvSpPr>
              <p:nvPr/>
            </p:nvSpPr>
            <p:spPr bwMode="auto">
              <a:xfrm>
                <a:off x="2819" y="36"/>
                <a:ext cx="842" cy="314"/>
              </a:xfrm>
              <a:prstGeom prst="rect">
                <a:avLst/>
              </a:pr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661" y="36"/>
                <a:ext cx="843" cy="314"/>
              </a:xfrm>
              <a:prstGeom prst="rect">
                <a:avLst/>
              </a:prstGeom>
              <a:solidFill>
                <a:srgbClr val="E56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auto">
              <a:xfrm>
                <a:off x="4504" y="36"/>
                <a:ext cx="842" cy="314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Rectangle 9"/>
              <p:cNvSpPr>
                <a:spLocks noChangeArrowheads="1"/>
              </p:cNvSpPr>
              <p:nvPr/>
            </p:nvSpPr>
            <p:spPr bwMode="auto">
              <a:xfrm>
                <a:off x="5346" y="36"/>
                <a:ext cx="842" cy="31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PA_副标题 2"/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3866871" y="4769999"/>
              <a:ext cx="4422203" cy="6875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200" dirty="0">
                  <a:cs typeface="+mn-ea"/>
                  <a:sym typeface="+mn-lt"/>
                </a:rPr>
                <a:t>背景技术介绍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8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9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>
              <a:cs typeface="+mn-ea"/>
              <a:sym typeface="+mn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9" y="1"/>
            <a:ext cx="1218882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ítulo 5"/>
          <p:cNvSpPr txBox="1">
            <a:spLocks/>
          </p:cNvSpPr>
          <p:nvPr/>
        </p:nvSpPr>
        <p:spPr bwMode="auto">
          <a:xfrm>
            <a:off x="266702" y="4431877"/>
            <a:ext cx="3673927" cy="39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lnSpc>
                <a:spcPct val="120000"/>
              </a:lnSpc>
              <a:spcAft>
                <a:spcPts val="800"/>
              </a:spcAft>
              <a:buClr>
                <a:srgbClr val="37988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+mn-lt"/>
                <a:cs typeface="+mn-ea"/>
                <a:sym typeface="+mn-lt"/>
              </a:rPr>
              <a:t>百度翻译开放平台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588" y="2741613"/>
            <a:ext cx="5994400" cy="9588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PT">
              <a:cs typeface="+mn-ea"/>
              <a:sym typeface="+mn-lt"/>
            </a:endParaRPr>
          </a:p>
        </p:txBody>
      </p:sp>
      <p:sp>
        <p:nvSpPr>
          <p:cNvPr id="18" name="CaixaDeTexto 2"/>
          <p:cNvSpPr txBox="1">
            <a:spLocks noChangeArrowheads="1"/>
          </p:cNvSpPr>
          <p:nvPr/>
        </p:nvSpPr>
        <p:spPr bwMode="auto">
          <a:xfrm>
            <a:off x="1095909" y="3077329"/>
            <a:ext cx="3532801" cy="5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zh-CN" altLang="en-US" sz="3200" dirty="0">
                <a:cs typeface="+mn-ea"/>
                <a:sym typeface="+mn-lt"/>
              </a:rPr>
              <a:t>百度通用翻译</a:t>
            </a:r>
            <a:r>
              <a:rPr lang="en-US" altLang="zh-CN" sz="3200" dirty="0">
                <a:cs typeface="+mn-ea"/>
                <a:sym typeface="+mn-lt"/>
              </a:rPr>
              <a:t>API</a:t>
            </a:r>
            <a:endParaRPr lang="pt-PT" altLang="pt-PT" sz="3200" dirty="0">
              <a:cs typeface="+mn-ea"/>
              <a:sym typeface="+mn-lt"/>
            </a:endParaRPr>
          </a:p>
        </p:txBody>
      </p:sp>
      <p:sp>
        <p:nvSpPr>
          <p:cNvPr id="19" name="Subtítulo 5"/>
          <p:cNvSpPr txBox="1">
            <a:spLocks/>
          </p:cNvSpPr>
          <p:nvPr/>
        </p:nvSpPr>
        <p:spPr bwMode="auto">
          <a:xfrm>
            <a:off x="4205741" y="4079711"/>
            <a:ext cx="6662283" cy="1061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Aft>
                <a:spcPts val="800"/>
              </a:spcAft>
              <a:buClr>
                <a:srgbClr val="37988E"/>
              </a:buClr>
              <a:buFont typeface="Wingdings" panose="05000000000000000000" pitchFamily="2" charset="2"/>
              <a:buChar char="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Clr>
                <a:srgbClr val="336699"/>
              </a:buClr>
              <a:buNone/>
            </a:pPr>
            <a:r>
              <a:rPr lang="zh-CN" altLang="en-US" dirty="0"/>
              <a:t>百度翻译开放平台是百度翻译面向广大开发者提供开放服务的平台。服务涵盖：通用翻译</a:t>
            </a:r>
            <a:r>
              <a:rPr lang="en-US" altLang="zh-CN" dirty="0"/>
              <a:t>API</a:t>
            </a:r>
            <a:r>
              <a:rPr lang="zh-CN" altLang="en-US" dirty="0"/>
              <a:t>、定制化翻译</a:t>
            </a:r>
            <a:r>
              <a:rPr lang="en-US" altLang="zh-CN" dirty="0"/>
              <a:t>API</a:t>
            </a:r>
            <a:r>
              <a:rPr lang="zh-CN" altLang="en-US" dirty="0"/>
              <a:t>、语音翻译</a:t>
            </a:r>
            <a:r>
              <a:rPr lang="en-US" altLang="zh-CN" dirty="0"/>
              <a:t>SDK</a:t>
            </a:r>
            <a:r>
              <a:rPr lang="zh-CN" altLang="en-US" dirty="0"/>
              <a:t>、拍照翻译</a:t>
            </a:r>
            <a:r>
              <a:rPr lang="en-US" altLang="zh-CN" dirty="0"/>
              <a:t>SDK</a:t>
            </a:r>
            <a:r>
              <a:rPr lang="zh-CN" altLang="en-US" dirty="0"/>
              <a:t>等，并持续更新中。</a:t>
            </a:r>
            <a:endParaRPr lang="en-US" altLang="zh-CN" dirty="0">
              <a:latin typeface="+mn-lt"/>
              <a:ea typeface="+mn-ea"/>
              <a:sym typeface="+mn-lt"/>
            </a:endParaRPr>
          </a:p>
        </p:txBody>
      </p:sp>
      <p:cxnSp>
        <p:nvCxnSpPr>
          <p:cNvPr id="10" name="Conexão reta 9"/>
          <p:cNvCxnSpPr/>
          <p:nvPr/>
        </p:nvCxnSpPr>
        <p:spPr>
          <a:xfrm>
            <a:off x="3855818" y="4121150"/>
            <a:ext cx="0" cy="1017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5"/>
          <p:cNvSpPr txBox="1">
            <a:spLocks/>
          </p:cNvSpPr>
          <p:nvPr/>
        </p:nvSpPr>
        <p:spPr bwMode="auto">
          <a:xfrm>
            <a:off x="266702" y="5800077"/>
            <a:ext cx="3673927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Aft>
                <a:spcPts val="800"/>
              </a:spcAft>
              <a:buClr>
                <a:srgbClr val="37988E"/>
              </a:buClr>
              <a:buFont typeface="Wingdings" panose="05000000000000000000" pitchFamily="2" charset="2"/>
              <a:buChar char="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rgbClr val="E56A39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lt"/>
                <a:ea typeface="+mn-ea"/>
                <a:sym typeface="+mn-lt"/>
              </a:rPr>
              <a:t>通用翻译</a:t>
            </a:r>
            <a:r>
              <a:rPr lang="en-US" altLang="zh-CN" dirty="0">
                <a:latin typeface="+mn-lt"/>
                <a:ea typeface="+mn-ea"/>
                <a:sym typeface="+mn-lt"/>
              </a:rPr>
              <a:t>API</a:t>
            </a:r>
          </a:p>
        </p:txBody>
      </p:sp>
      <p:sp>
        <p:nvSpPr>
          <p:cNvPr id="12" name="Subtítulo 5"/>
          <p:cNvSpPr txBox="1">
            <a:spLocks/>
          </p:cNvSpPr>
          <p:nvPr/>
        </p:nvSpPr>
        <p:spPr bwMode="auto">
          <a:xfrm>
            <a:off x="4205741" y="5338809"/>
            <a:ext cx="7450352" cy="139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Aft>
                <a:spcPts val="800"/>
              </a:spcAft>
              <a:buClr>
                <a:srgbClr val="37988E"/>
              </a:buClr>
              <a:buFont typeface="Wingdings" panose="05000000000000000000" pitchFamily="2" charset="2"/>
              <a:buChar char="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buClr>
                <a:srgbClr val="FF9900"/>
              </a:buClr>
              <a:buNone/>
            </a:pPr>
            <a:r>
              <a:rPr lang="zh-CN" altLang="en-US" dirty="0"/>
              <a:t>通用翻译</a:t>
            </a:r>
            <a:r>
              <a:rPr lang="en-US" altLang="zh-CN" dirty="0"/>
              <a:t>API</a:t>
            </a:r>
            <a:r>
              <a:rPr lang="zh-CN" altLang="en-US" dirty="0"/>
              <a:t>支持</a:t>
            </a:r>
            <a:r>
              <a:rPr lang="en-US" altLang="zh-CN" dirty="0"/>
              <a:t>28</a:t>
            </a:r>
            <a:r>
              <a:rPr lang="zh-CN" altLang="en-US" dirty="0"/>
              <a:t>种语言互译，覆盖中、英、日、韩、西、法、泰、阿、俄、葡、德、意、荷、芬、丹等；支持</a:t>
            </a:r>
            <a:r>
              <a:rPr lang="en-US" altLang="zh-CN" dirty="0"/>
              <a:t>28</a:t>
            </a:r>
            <a:r>
              <a:rPr lang="zh-CN" altLang="en-US" dirty="0"/>
              <a:t>种语言的语种检测。您只需调用通用翻译</a:t>
            </a:r>
            <a:r>
              <a:rPr lang="en-US" altLang="zh-CN" dirty="0"/>
              <a:t>API</a:t>
            </a:r>
            <a:r>
              <a:rPr lang="zh-CN" altLang="en-US" dirty="0"/>
              <a:t>，传入待翻译的内容，并指定要翻译的源语言（支持源语言语种自动检测）和目标语言，即可得到相应的翻译结果。</a:t>
            </a:r>
            <a:endParaRPr lang="en-US" altLang="zh-CN" dirty="0">
              <a:latin typeface="+mn-lt"/>
              <a:ea typeface="+mn-ea"/>
              <a:sym typeface="+mn-lt"/>
            </a:endParaRPr>
          </a:p>
        </p:txBody>
      </p:sp>
      <p:cxnSp>
        <p:nvCxnSpPr>
          <p:cNvPr id="14" name="Conexão reta 13"/>
          <p:cNvCxnSpPr/>
          <p:nvPr/>
        </p:nvCxnSpPr>
        <p:spPr>
          <a:xfrm>
            <a:off x="3855818" y="5489575"/>
            <a:ext cx="0" cy="1017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8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18" grpId="0"/>
      <p:bldP spid="1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5F1EF-6EC1-4EB3-BE02-845F11F8B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2900"/>
            <a:ext cx="3932237" cy="781050"/>
          </a:xfrm>
        </p:spPr>
        <p:txBody>
          <a:bodyPr/>
          <a:lstStyle/>
          <a:p>
            <a:r>
              <a:rPr lang="en-US" altLang="zh-CN" dirty="0"/>
              <a:t>Firebase ML  Kit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A854477-C783-4E53-B3EC-27A06E338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8" y="2238375"/>
            <a:ext cx="5638800" cy="2371725"/>
          </a:xfr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1C54BAB-DB33-47F6-B3D9-8D5E8A44F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28825"/>
            <a:ext cx="4379912" cy="3781425"/>
          </a:xfrm>
        </p:spPr>
        <p:txBody>
          <a:bodyPr>
            <a:normAutofit fontScale="92500" lnSpcReduction="20000"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100" dirty="0">
                <a:cs typeface="+mn-ea"/>
                <a:sym typeface="+mn-lt"/>
              </a:rPr>
              <a:t>Firebase </a:t>
            </a:r>
            <a:r>
              <a:rPr lang="en-US" altLang="zh-CN" sz="2400" b="1" dirty="0"/>
              <a:t>Natural Language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使用机器学习套件的设备端翻译 </a:t>
            </a:r>
            <a:r>
              <a:rPr lang="en-US" altLang="zh-CN" sz="2000" dirty="0"/>
              <a:t>API</a:t>
            </a:r>
            <a:r>
              <a:rPr lang="zh-CN" altLang="en-US" sz="2000" dirty="0"/>
              <a:t>，您可以在 </a:t>
            </a:r>
            <a:r>
              <a:rPr lang="en-US" altLang="zh-CN" sz="2000" dirty="0"/>
              <a:t>59 </a:t>
            </a:r>
            <a:r>
              <a:rPr lang="zh-CN" altLang="en-US" sz="2000" dirty="0"/>
              <a:t>种语言之间动态翻译文本。</a:t>
            </a:r>
            <a:endParaRPr lang="en-US" altLang="zh-CN" sz="2000" dirty="0"/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dirty="0"/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设备端翻译适用于随意简单的翻译，翻译质量取决于翻译的</a:t>
            </a:r>
            <a:r>
              <a:rPr lang="zh-CN" altLang="en-US" sz="1900" dirty="0"/>
              <a:t>特定源</a:t>
            </a:r>
            <a:r>
              <a:rPr lang="zh-CN" altLang="en-US" sz="2000" dirty="0"/>
              <a:t>语言和目标语言。</a:t>
            </a:r>
            <a:endParaRPr lang="en-US" altLang="zh-CN" sz="2000" dirty="0"/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此外，机器学习套件的翻译模型已经过训练，可以将其他语言翻译成英语，也可以将英语翻译成其他语言。当您在非英语语言之间进行翻译时，英语会用作中间译文，这可能会影响质量。</a:t>
            </a:r>
            <a:endParaRPr lang="en-US" altLang="zh-CN" sz="2400" spc="100" dirty="0">
              <a:cs typeface="+mn-ea"/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79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18E2E2-9386-4C41-998A-47FAE886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85750"/>
            <a:ext cx="3932237" cy="819150"/>
          </a:xfrm>
        </p:spPr>
        <p:txBody>
          <a:bodyPr/>
          <a:lstStyle/>
          <a:p>
            <a:r>
              <a:rPr lang="en-US" altLang="zh-CN" dirty="0"/>
              <a:t>Firebase ML  Kit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1E7A337-9581-4235-A973-4ADA8BD18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684524"/>
            <a:ext cx="6172200" cy="3479426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5AA6513-86EE-4066-B16E-6FF4B9CCC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85975"/>
            <a:ext cx="3932236" cy="3479426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3100" b="1" spc="100" dirty="0">
                <a:cs typeface="+mn-ea"/>
                <a:sym typeface="+mn-lt"/>
              </a:rPr>
              <a:t>Firebase ML Vision Text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300" spc="100" dirty="0">
                <a:cs typeface="+mn-ea"/>
                <a:sym typeface="+mn-lt"/>
              </a:rPr>
              <a:t>借助机器学习套件的文字识别 </a:t>
            </a:r>
            <a:r>
              <a:rPr lang="en-US" altLang="zh-CN" sz="2300" spc="100" dirty="0">
                <a:cs typeface="+mn-ea"/>
                <a:sym typeface="+mn-lt"/>
              </a:rPr>
              <a:t>API</a:t>
            </a:r>
            <a:r>
              <a:rPr lang="zh-CN" altLang="en-US" sz="2300" spc="100" dirty="0">
                <a:cs typeface="+mn-ea"/>
                <a:sym typeface="+mn-lt"/>
              </a:rPr>
              <a:t>，可以识别任何基于拉丁字母的语言的文字。</a:t>
            </a:r>
            <a:endParaRPr lang="en-US" altLang="zh-CN" sz="2300" spc="100" dirty="0">
              <a:cs typeface="+mn-ea"/>
              <a:sym typeface="+mn-lt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300" spc="100" dirty="0">
                <a:cs typeface="+mn-ea"/>
                <a:sym typeface="+mn-lt"/>
              </a:rPr>
              <a:t>云端文字识别支持非拉丁文字，如中文，日文等，以及密集型文档的识别。</a:t>
            </a:r>
            <a:endParaRPr lang="en-US" altLang="zh-CN" sz="2300" spc="100" dirty="0">
              <a:cs typeface="+mn-ea"/>
              <a:sym typeface="+mn-lt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300" spc="100" dirty="0">
              <a:cs typeface="+mn-ea"/>
              <a:sym typeface="+mn-lt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300" dirty="0"/>
              <a:t>文字识别功能可自动完成信用卡、收据和名片等的繁琐数据输入。借助云端 </a:t>
            </a:r>
            <a:r>
              <a:rPr lang="en-US" altLang="zh-CN" sz="2300" dirty="0"/>
              <a:t>API</a:t>
            </a:r>
            <a:r>
              <a:rPr lang="zh-CN" altLang="en-US" sz="2300" dirty="0"/>
              <a:t>，您还可以从文档图片中提取文字，用于提高可用性或文档翻译。应用甚至可以跟踪现实世界中的对象（例如通过读取列车上的编号）</a:t>
            </a:r>
            <a:r>
              <a:rPr lang="zh-CN" altLang="en-US" sz="2600" dirty="0"/>
              <a:t>。</a:t>
            </a:r>
            <a:endParaRPr lang="en-US" altLang="zh-CN" sz="2600" spc="100" dirty="0">
              <a:cs typeface="+mn-ea"/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16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5F1EF-6EC1-4EB3-BE02-845F11F8B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089010" cy="1600200"/>
          </a:xfrm>
        </p:spPr>
        <p:txBody>
          <a:bodyPr/>
          <a:lstStyle/>
          <a:p>
            <a:r>
              <a:rPr lang="en-US" altLang="zh-CN" dirty="0"/>
              <a:t>Google Mobile Vision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DB20ADC-0768-49F0-B826-A4E3C5C00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9662"/>
            <a:ext cx="6172200" cy="4629150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9C0855-DFF1-4A2A-B54D-FD97B23C2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pc="100" dirty="0">
                <a:cs typeface="+mn-ea"/>
                <a:sym typeface="+mn-lt"/>
              </a:rPr>
              <a:t>Google Mobile Vision </a:t>
            </a:r>
            <a:r>
              <a:rPr lang="zh-CN" altLang="en-US" spc="100" dirty="0">
                <a:cs typeface="+mn-ea"/>
                <a:sym typeface="+mn-lt"/>
              </a:rPr>
              <a:t>作为</a:t>
            </a:r>
            <a:r>
              <a:rPr lang="en-US" altLang="zh-CN" spc="100" dirty="0">
                <a:cs typeface="+mn-ea"/>
                <a:sym typeface="+mn-lt"/>
              </a:rPr>
              <a:t>ML Kit</a:t>
            </a:r>
            <a:r>
              <a:rPr lang="zh-CN" altLang="en-US" spc="100" dirty="0">
                <a:cs typeface="+mn-ea"/>
                <a:sym typeface="+mn-lt"/>
              </a:rPr>
              <a:t>的组成部分，其</a:t>
            </a:r>
            <a:r>
              <a:rPr lang="en-US" altLang="zh-CN" spc="100" dirty="0">
                <a:cs typeface="+mn-ea"/>
                <a:sym typeface="+mn-lt"/>
              </a:rPr>
              <a:t>API</a:t>
            </a:r>
            <a:r>
              <a:rPr lang="zh-CN" altLang="en-US" spc="100" dirty="0">
                <a:cs typeface="+mn-ea"/>
                <a:sym typeface="+mn-lt"/>
              </a:rPr>
              <a:t>更易于调用单缺乏灵活性。</a:t>
            </a:r>
            <a:endParaRPr lang="en-US" altLang="zh-CN" spc="100" dirty="0">
              <a:cs typeface="+mn-ea"/>
              <a:sym typeface="+mn-lt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>
                <a:cs typeface="+mn-ea"/>
                <a:sym typeface="+mn-lt"/>
              </a:rPr>
              <a:t>设备端处理速度优于</a:t>
            </a:r>
            <a:r>
              <a:rPr lang="en-US" altLang="zh-CN" spc="100" dirty="0">
                <a:cs typeface="+mn-ea"/>
                <a:sym typeface="+mn-lt"/>
              </a:rPr>
              <a:t>ML Kit Vision, </a:t>
            </a:r>
            <a:r>
              <a:rPr lang="zh-CN" altLang="en-US" spc="100" dirty="0">
                <a:cs typeface="+mn-ea"/>
                <a:sym typeface="+mn-lt"/>
              </a:rPr>
              <a:t>精度则稍低。</a:t>
            </a:r>
            <a:endParaRPr lang="en-US" altLang="zh-CN" spc="100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7A681FE-1E33-4032-B378-3D9B75D17169}"/>
              </a:ext>
            </a:extLst>
          </p:cNvPr>
          <p:cNvSpPr>
            <a:spLocks/>
          </p:cNvSpPr>
          <p:nvPr/>
        </p:nvSpPr>
        <p:spPr bwMode="auto">
          <a:xfrm>
            <a:off x="924459" y="1690688"/>
            <a:ext cx="4004339" cy="80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b="1" spc="1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2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/>
          </p:cNvSpPr>
          <p:nvPr/>
        </p:nvSpPr>
        <p:spPr bwMode="auto">
          <a:xfrm>
            <a:off x="6979515" y="1927987"/>
            <a:ext cx="4004339" cy="80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en-US" dirty="0"/>
              <a:t>语音听写，是基于自然语言处理，将自然语言音频转换为文本输出的技术。语音听写技术与语法识别技术的不同在于，语音听写不需要基于某个具体的语法文件，其识别范围是整个语种内的词条。在听写时，应用还可以上传个性化的词表，如联系人列表等，提高列表中词语的匹配率。</a:t>
            </a:r>
          </a:p>
          <a:p>
            <a:r>
              <a:rPr lang="zh-CN" altLang="en-US" dirty="0"/>
              <a:t>自</a:t>
            </a:r>
            <a:r>
              <a:rPr lang="en-US" altLang="zh-CN" dirty="0"/>
              <a:t>2019/8/16</a:t>
            </a:r>
            <a:r>
              <a:rPr lang="zh-CN" altLang="en-US" dirty="0"/>
              <a:t>起，高阶功能</a:t>
            </a:r>
            <a:r>
              <a:rPr lang="en-US" altLang="zh-CN" dirty="0"/>
              <a:t>-</a:t>
            </a:r>
            <a:r>
              <a:rPr lang="zh-CN" altLang="en-US" dirty="0"/>
              <a:t>动态修正免费开放。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67" spc="100" dirty="0">
                <a:cs typeface="+mn-ea"/>
                <a:sym typeface="+mn-lt"/>
              </a:rPr>
              <a:t>除了以上这些，还涉及到</a:t>
            </a:r>
            <a:r>
              <a:rPr lang="en-US" altLang="zh-CN" sz="1867" spc="100" dirty="0" err="1">
                <a:cs typeface="+mn-ea"/>
                <a:sym typeface="+mn-lt"/>
              </a:rPr>
              <a:t>Opencv</a:t>
            </a:r>
            <a:r>
              <a:rPr lang="zh-CN" altLang="en-US" sz="1867" spc="100" dirty="0">
                <a:cs typeface="+mn-ea"/>
                <a:sym typeface="+mn-lt"/>
              </a:rPr>
              <a:t>和一些其他的小开源库</a:t>
            </a:r>
            <a:r>
              <a:rPr lang="en-US" altLang="zh-CN" sz="1867" spc="100" dirty="0">
                <a:cs typeface="+mn-ea"/>
                <a:sym typeface="+mn-lt"/>
              </a:rPr>
              <a:t>…</a:t>
            </a:r>
            <a:endParaRPr lang="en-US" sz="1867" spc="100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746" y="1334262"/>
            <a:ext cx="6123270" cy="45844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391D757-B538-40D6-AC35-F83CA708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515" y="740537"/>
            <a:ext cx="5019675" cy="118745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科大讯飞语音听写</a:t>
            </a:r>
            <a:r>
              <a:rPr lang="en-US" altLang="zh-CN" sz="2400" dirty="0"/>
              <a:t>Android SDK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417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2294" y="-320842"/>
            <a:ext cx="12332414" cy="7320223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4971024" y="2310062"/>
            <a:ext cx="2237874" cy="223787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099361" y="2438399"/>
            <a:ext cx="1975208" cy="1975208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57638" y="2918171"/>
            <a:ext cx="10406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6000" dirty="0">
                <a:cs typeface="+mn-ea"/>
                <a:sym typeface="+mn-lt"/>
              </a:rPr>
              <a:t>02</a:t>
            </a:r>
            <a:endParaRPr lang="zh-CN" altLang="en-US" sz="6000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93853" y="1435406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n w="1270">
                  <a:solidFill>
                    <a:schemeClr val="dk1">
                      <a:shade val="50000"/>
                    </a:schemeClr>
                  </a:solidFill>
                </a:ln>
                <a:cs typeface="+mn-ea"/>
                <a:sym typeface="+mn-lt"/>
              </a:rPr>
              <a:t>chapter</a:t>
            </a:r>
            <a:endParaRPr lang="zh-CN" altLang="en-US" sz="2800" dirty="0">
              <a:ln w="1270">
                <a:solidFill>
                  <a:schemeClr val="dk1">
                    <a:shade val="50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866871" y="4769999"/>
            <a:ext cx="4422203" cy="687574"/>
            <a:chOff x="3866871" y="4769999"/>
            <a:chExt cx="4422203" cy="687574"/>
          </a:xfrm>
        </p:grpSpPr>
        <p:grpSp>
          <p:nvGrpSpPr>
            <p:cNvPr id="24" name="Group 4"/>
            <p:cNvGrpSpPr>
              <a:grpSpLocks/>
            </p:cNvGrpSpPr>
            <p:nvPr/>
          </p:nvGrpSpPr>
          <p:grpSpPr bwMode="auto">
            <a:xfrm>
              <a:off x="4020967" y="5374827"/>
              <a:ext cx="4212000" cy="41887"/>
              <a:chOff x="1974" y="34"/>
              <a:chExt cx="4214" cy="320"/>
            </a:xfrm>
          </p:grpSpPr>
          <p:sp>
            <p:nvSpPr>
              <p:cNvPr id="2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4" y="34"/>
                <a:ext cx="4214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Rectangle 5"/>
              <p:cNvSpPr>
                <a:spLocks noChangeArrowheads="1"/>
              </p:cNvSpPr>
              <p:nvPr/>
            </p:nvSpPr>
            <p:spPr bwMode="auto">
              <a:xfrm>
                <a:off x="1977" y="36"/>
                <a:ext cx="842" cy="314"/>
              </a:xfrm>
              <a:prstGeom prst="rect">
                <a:avLst/>
              </a:pr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Rectangle 6"/>
              <p:cNvSpPr>
                <a:spLocks noChangeArrowheads="1"/>
              </p:cNvSpPr>
              <p:nvPr/>
            </p:nvSpPr>
            <p:spPr bwMode="auto">
              <a:xfrm>
                <a:off x="2819" y="36"/>
                <a:ext cx="842" cy="314"/>
              </a:xfrm>
              <a:prstGeom prst="rect">
                <a:avLst/>
              </a:pr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Rectangle 7"/>
              <p:cNvSpPr>
                <a:spLocks noChangeArrowheads="1"/>
              </p:cNvSpPr>
              <p:nvPr/>
            </p:nvSpPr>
            <p:spPr bwMode="auto">
              <a:xfrm>
                <a:off x="3661" y="36"/>
                <a:ext cx="843" cy="314"/>
              </a:xfrm>
              <a:prstGeom prst="rect">
                <a:avLst/>
              </a:prstGeom>
              <a:solidFill>
                <a:srgbClr val="E56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9" name="Rectangle 8"/>
              <p:cNvSpPr>
                <a:spLocks noChangeArrowheads="1"/>
              </p:cNvSpPr>
              <p:nvPr/>
            </p:nvSpPr>
            <p:spPr bwMode="auto">
              <a:xfrm>
                <a:off x="4504" y="36"/>
                <a:ext cx="842" cy="314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Rectangle 9"/>
              <p:cNvSpPr>
                <a:spLocks noChangeArrowheads="1"/>
              </p:cNvSpPr>
              <p:nvPr/>
            </p:nvSpPr>
            <p:spPr bwMode="auto">
              <a:xfrm>
                <a:off x="5346" y="36"/>
                <a:ext cx="842" cy="31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PA_副标题 2"/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3866871" y="4769999"/>
              <a:ext cx="4422203" cy="6875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zh-CN" altLang="en-US" sz="3200" dirty="0">
                  <a:cs typeface="+mn-ea"/>
                  <a:sym typeface="+mn-lt"/>
                </a:rPr>
                <a:t>应用程序架构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54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yl14czz">
      <a:majorFont>
        <a:latin typeface="" panose="020F0302020204030204"/>
        <a:ea typeface="微软雅黑"/>
        <a:cs typeface=""/>
      </a:majorFont>
      <a:minorFont>
        <a:latin typeface="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994</Words>
  <Application>Microsoft Office PowerPoint</Application>
  <PresentationFormat>宽屏</PresentationFormat>
  <Paragraphs>93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Roboto Light</vt:lpstr>
      <vt:lpstr>等线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Firebase ML  Kit</vt:lpstr>
      <vt:lpstr>Firebase ML  Kit</vt:lpstr>
      <vt:lpstr>Google Mobile Vision </vt:lpstr>
      <vt:lpstr>科大讯飞语音听写Android SDK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项目特色</vt:lpstr>
      <vt:lpstr>总结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简洁建筑</dc:title>
  <dc:creator>第一PPT</dc:creator>
  <cp:keywords>www.1ppt.com</cp:keywords>
  <dc:description>www.1ppt.com</dc:description>
  <cp:lastModifiedBy>付 康</cp:lastModifiedBy>
  <cp:revision>83</cp:revision>
  <dcterms:created xsi:type="dcterms:W3CDTF">2017-03-29T11:58:38Z</dcterms:created>
  <dcterms:modified xsi:type="dcterms:W3CDTF">2019-10-29T07:54:25Z</dcterms:modified>
</cp:coreProperties>
</file>